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81"/>
  </p:notesMasterIdLst>
  <p:sldIdLst>
    <p:sldId id="501" r:id="rId2"/>
    <p:sldId id="747" r:id="rId3"/>
    <p:sldId id="735" r:id="rId4"/>
    <p:sldId id="748" r:id="rId5"/>
    <p:sldId id="736" r:id="rId6"/>
    <p:sldId id="737" r:id="rId7"/>
    <p:sldId id="738" r:id="rId8"/>
    <p:sldId id="757" r:id="rId9"/>
    <p:sldId id="751" r:id="rId10"/>
    <p:sldId id="752" r:id="rId11"/>
    <p:sldId id="755" r:id="rId12"/>
    <p:sldId id="756" r:id="rId13"/>
    <p:sldId id="753" r:id="rId14"/>
    <p:sldId id="754" r:id="rId15"/>
    <p:sldId id="758" r:id="rId16"/>
    <p:sldId id="759" r:id="rId17"/>
    <p:sldId id="761" r:id="rId18"/>
    <p:sldId id="760" r:id="rId19"/>
    <p:sldId id="798" r:id="rId20"/>
    <p:sldId id="800" r:id="rId21"/>
    <p:sldId id="763" r:id="rId22"/>
    <p:sldId id="764" r:id="rId23"/>
    <p:sldId id="765" r:id="rId24"/>
    <p:sldId id="749" r:id="rId25"/>
    <p:sldId id="721" r:id="rId26"/>
    <p:sldId id="722" r:id="rId27"/>
    <p:sldId id="726" r:id="rId28"/>
    <p:sldId id="733" r:id="rId29"/>
    <p:sldId id="734" r:id="rId30"/>
    <p:sldId id="739" r:id="rId31"/>
    <p:sldId id="766" r:id="rId32"/>
    <p:sldId id="584" r:id="rId33"/>
    <p:sldId id="589" r:id="rId34"/>
    <p:sldId id="585" r:id="rId35"/>
    <p:sldId id="587" r:id="rId36"/>
    <p:sldId id="700" r:id="rId37"/>
    <p:sldId id="683" r:id="rId38"/>
    <p:sldId id="685" r:id="rId39"/>
    <p:sldId id="592" r:id="rId40"/>
    <p:sldId id="691" r:id="rId41"/>
    <p:sldId id="769" r:id="rId42"/>
    <p:sldId id="771" r:id="rId43"/>
    <p:sldId id="787" r:id="rId44"/>
    <p:sldId id="768" r:id="rId45"/>
    <p:sldId id="788" r:id="rId46"/>
    <p:sldId id="795" r:id="rId47"/>
    <p:sldId id="796" r:id="rId48"/>
    <p:sldId id="789" r:id="rId49"/>
    <p:sldId id="790" r:id="rId50"/>
    <p:sldId id="791" r:id="rId51"/>
    <p:sldId id="792" r:id="rId52"/>
    <p:sldId id="793" r:id="rId53"/>
    <p:sldId id="780" r:id="rId54"/>
    <p:sldId id="772" r:id="rId55"/>
    <p:sldId id="802" r:id="rId56"/>
    <p:sldId id="773" r:id="rId57"/>
    <p:sldId id="774" r:id="rId58"/>
    <p:sldId id="775" r:id="rId59"/>
    <p:sldId id="705" r:id="rId60"/>
    <p:sldId id="644" r:id="rId61"/>
    <p:sldId id="776" r:id="rId62"/>
    <p:sldId id="783" r:id="rId63"/>
    <p:sldId id="627" r:id="rId64"/>
    <p:sldId id="628" r:id="rId65"/>
    <p:sldId id="785" r:id="rId66"/>
    <p:sldId id="656" r:id="rId67"/>
    <p:sldId id="777" r:id="rId68"/>
    <p:sldId id="632" r:id="rId69"/>
    <p:sldId id="781" r:id="rId70"/>
    <p:sldId id="660" r:id="rId71"/>
    <p:sldId id="588" r:id="rId72"/>
    <p:sldId id="794" r:id="rId73"/>
    <p:sldId id="801" r:id="rId74"/>
    <p:sldId id="803" r:id="rId75"/>
    <p:sldId id="643" r:id="rId76"/>
    <p:sldId id="797" r:id="rId77"/>
    <p:sldId id="778" r:id="rId78"/>
    <p:sldId id="711" r:id="rId79"/>
    <p:sldId id="799" r:id="rId80"/>
  </p:sldIdLst>
  <p:sldSz cx="9144000" cy="6858000" type="screen4x3"/>
  <p:notesSz cx="6858000" cy="9144000"/>
  <p:custDataLst>
    <p:tags r:id="rId8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DB3C"/>
    <a:srgbClr val="FF0000"/>
    <a:srgbClr val="FF9999"/>
    <a:srgbClr val="F8F8F8"/>
    <a:srgbClr val="33CC33"/>
    <a:srgbClr val="FFFFFF"/>
    <a:srgbClr val="000000"/>
    <a:srgbClr val="FFFF00"/>
    <a:srgbClr val="FFFF66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39243" autoAdjust="0"/>
  </p:normalViewPr>
  <p:slideViewPr>
    <p:cSldViewPr snapToGrid="0">
      <p:cViewPr>
        <p:scale>
          <a:sx n="90" d="100"/>
          <a:sy n="90" d="100"/>
        </p:scale>
        <p:origin x="-588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gs" Target="tags/tag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49AAC6-9640-4234-8CFE-23BA13838A41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B94444D-C6C5-4A71-BB06-A1DD9A0DDE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8380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3738"/>
            <a:ext cx="4570413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3817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4230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947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A63B8-0AA2-45BB-BD24-A6E590380469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458C0-D67A-49A0-B92C-F79B4FD19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29AD1-DF28-4660-9706-87538AB772F2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C5EE-12E6-4944-A9DA-07A696FB3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B6483-7C4D-4AAB-9C9D-E10F2A32D184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1BB96-14BE-4167-8207-F5362479E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98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229600" cy="5326911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1560-CFBE-452E-8BC0-C13035E1A596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F188C-21EB-4AA4-8D14-CEC32D3ABA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7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A8EAA-614B-4C96-9FF0-010A17E2724E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5EAA5-0B10-4650-BB20-978817312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626EC-7316-4F81-956D-DF2632CD3663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E151-5221-4047-AB2F-1A68EFE648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362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B26E9-4FB6-4528-BFDA-45B5B642057B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4C94-F37A-4880-AE01-CCE975CB3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46CE6-3ADE-4273-96E2-549355A33CC9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AE581-D661-4D7D-BB55-EFC040D62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38AD6-164D-4F7A-9701-C7FB18A783C7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5290-6F41-4330-BB77-24FB43BF6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62CB-9AF1-4379-92C3-6100C404D5F5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F4DB3-4BFD-4DB7-95F4-0ECF4FE65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380CA16-6B5C-4AC8-9A2A-8E6792ADBE57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745F554-AA51-4ADF-B9D0-22B64EA6F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94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</p:sldLayoutIdLst>
  <p:transition spd="med"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yercreations.com/physic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hris\Documents\Presentations\Teaching%20-%20What%20I%20Have%20Learned\DSCN0916.MOV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www.youtube.com/watch?v=vgF_lmPqbOA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topher.meyer@tdsb.on.ca" TargetMode="External"/><Relationship Id="rId2" Type="http://schemas.openxmlformats.org/officeDocument/2006/relationships/hyperlink" Target="http://www.meyercreations.com/physics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32808" y="898525"/>
            <a:ext cx="8601739" cy="1920875"/>
          </a:xfrm>
        </p:spPr>
        <p:txBody>
          <a:bodyPr/>
          <a:lstStyle/>
          <a:p>
            <a:r>
              <a:rPr lang="en-US" sz="8000" dirty="0" smtClean="0"/>
              <a:t>Teaching: </a:t>
            </a:r>
            <a:br>
              <a:rPr lang="en-US" sz="8000" dirty="0" smtClean="0"/>
            </a:br>
            <a:r>
              <a:rPr lang="en-US" sz="8000" dirty="0" smtClean="0"/>
              <a:t>What I Have Learned</a:t>
            </a:r>
            <a:endParaRPr lang="en-US" sz="8000" dirty="0">
              <a:solidFill>
                <a:srgbClr val="92D050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361950" y="3925614"/>
            <a:ext cx="8372475" cy="2741886"/>
          </a:xfrm>
        </p:spPr>
        <p:txBody>
          <a:bodyPr/>
          <a:lstStyle/>
          <a:p>
            <a:r>
              <a:rPr lang="en-US" dirty="0" smtClean="0"/>
              <a:t>Chris Meyer</a:t>
            </a:r>
          </a:p>
          <a:p>
            <a:r>
              <a:rPr lang="en-US" dirty="0" smtClean="0"/>
              <a:t>christopher.meyer@tdsb.on.ca</a:t>
            </a:r>
          </a:p>
          <a:p>
            <a:endParaRPr lang="en-US" sz="2400" dirty="0" smtClean="0"/>
          </a:p>
          <a:p>
            <a:r>
              <a:rPr lang="en-US" sz="2400" dirty="0" smtClean="0"/>
              <a:t>this </a:t>
            </a:r>
            <a:r>
              <a:rPr lang="en-US" sz="2400" dirty="0" smtClean="0"/>
              <a:t>presentation and materials are available at: </a:t>
            </a:r>
            <a:r>
              <a:rPr lang="en-US" dirty="0" smtClean="0">
                <a:hlinkClick r:id="rId2"/>
              </a:rPr>
              <a:t>www.meyercreations.com/physics</a:t>
            </a:r>
            <a:endParaRPr lang="en-US" dirty="0" smtClean="0"/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50ym1n8ryw31pmkr4671ui1c64.wpengine.netdna-cdn.com/wp-content/blogs.dir/11/files/2013/04/PIPELINE-GRAPHIC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6354" y="0"/>
            <a:ext cx="8283622" cy="683802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95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4813" y="0"/>
            <a:ext cx="8296275" cy="793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22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P21.org</a:t>
            </a:r>
            <a:endParaRPr lang="en-CA" dirty="0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166243"/>
            <a:ext cx="9144000" cy="269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4838" y="1276709"/>
            <a:ext cx="30796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Knowledge and skills learned in school</a:t>
            </a:r>
            <a:endParaRPr lang="en-CA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0610" y="1308339"/>
            <a:ext cx="33154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atin typeface="Arial" pitchFamily="34" charset="0"/>
                <a:cs typeface="Arial" pitchFamily="34" charset="0"/>
              </a:rPr>
              <a:t>Skills needed </a:t>
            </a:r>
            <a:r>
              <a:rPr lang="en-CA" sz="3200" b="1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CA" sz="3200" b="1" dirty="0" smtClean="0">
                <a:latin typeface="Arial" pitchFamily="34" charset="0"/>
                <a:cs typeface="Arial" pitchFamily="34" charset="0"/>
              </a:rPr>
              <a:t>21st </a:t>
            </a:r>
            <a:r>
              <a:rPr lang="en-CA" sz="3200" b="1" dirty="0" smtClean="0">
                <a:latin typeface="Arial" pitchFamily="34" charset="0"/>
                <a:cs typeface="Arial" pitchFamily="34" charset="0"/>
              </a:rPr>
              <a:t>century communities and workplaces</a:t>
            </a:r>
            <a:endParaRPr lang="en-CA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3505200" y="2402457"/>
            <a:ext cx="152400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3447673" y="1782786"/>
            <a:ext cx="168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gap</a:t>
            </a:r>
            <a:endParaRPr lang="en-CA" sz="3200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50850"/>
            <a:ext cx="9144000" cy="5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 bwMode="auto">
          <a:xfrm>
            <a:off x="2565779" y="1337481"/>
            <a:ext cx="4572000" cy="2333767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000" dirty="0" smtClean="0"/>
              <a:t>What is better teaching?</a:t>
            </a:r>
            <a:endParaRPr lang="en-CA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New England Journal of Medicine </a:t>
            </a:r>
            <a:br>
              <a:rPr lang="en-US" sz="3600" dirty="0" smtClean="0"/>
            </a:br>
            <a:r>
              <a:rPr lang="en-US" sz="3600" dirty="0" smtClean="0"/>
              <a:t>Feb. 11, 2015</a:t>
            </a:r>
            <a:endParaRPr lang="en-C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4388"/>
            <a:ext cx="9144000" cy="1675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 bwMode="auto">
          <a:xfrm>
            <a:off x="128587" y="1504950"/>
            <a:ext cx="3260999" cy="6286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152650" y="3867150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0" y="3231279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53469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1.65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Study Stopped Early!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was this study stopped early?</a:t>
            </a:r>
          </a:p>
          <a:p>
            <a:pPr marL="0" indent="0" algn="ctr">
              <a:buNone/>
            </a:pPr>
            <a:r>
              <a:rPr lang="en-US" sz="3600" dirty="0" smtClean="0"/>
              <a:t>The results would be more reliable upon completion.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171575"/>
            <a:ext cx="5507038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Manager</a:t>
            </a:r>
            <a:r>
              <a:rPr lang="en-US" sz="3600" b="1" dirty="0" smtClean="0">
                <a:solidFill>
                  <a:srgbClr val="FFFF66"/>
                </a:solidFill>
              </a:rPr>
              <a:t>:</a:t>
            </a:r>
            <a:r>
              <a:rPr lang="en-US" sz="3600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b="1" dirty="0" smtClean="0"/>
              <a:t>   Focuses / organizes group</a:t>
            </a:r>
          </a:p>
          <a:p>
            <a:pPr eaLnBrk="1" hangingPunct="1"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b="1" dirty="0" smtClean="0"/>
              <a:t>   Official write-up on whiteboard </a:t>
            </a:r>
          </a:p>
          <a:p>
            <a:pPr eaLnBrk="1" hangingPunct="1"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b="1" dirty="0" smtClean="0"/>
              <a:t>   Speaks on behalf of group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0238" y="1119188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4200" y="15049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6113" y="1385888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Study Stopped Early!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was this study stopped early?</a:t>
            </a:r>
          </a:p>
          <a:p>
            <a:pPr marL="0" indent="0" algn="ctr">
              <a:buNone/>
            </a:pPr>
            <a:r>
              <a:rPr lang="en-US" sz="3600" dirty="0" smtClean="0"/>
              <a:t>The results would be more reliable upon completion.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Choose a role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ideas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270291931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800" dirty="0" smtClean="0"/>
              <a:t>What is good teaching?</a:t>
            </a:r>
            <a:endParaRPr lang="en-CA" sz="88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sz="3600" dirty="0" smtClean="0"/>
              <a:t>Why was this study stopped early?</a:t>
            </a:r>
            <a:endParaRPr lang="en-US" sz="36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852"/>
          <a:stretch>
            <a:fillRect/>
          </a:stretch>
        </p:blipFill>
        <p:spPr bwMode="auto">
          <a:xfrm>
            <a:off x="0" y="1292778"/>
            <a:ext cx="9144000" cy="538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 bwMode="auto">
          <a:xfrm>
            <a:off x="128587" y="1504950"/>
            <a:ext cx="3260999" cy="6286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152650" y="3867150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0" y="3231279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53469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1.65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better teaching?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387" y="1275907"/>
            <a:ext cx="3776931" cy="532691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Today’s education is largely guided by:</a:t>
            </a:r>
          </a:p>
          <a:p>
            <a:r>
              <a:rPr lang="en-US" dirty="0"/>
              <a:t>Tradition</a:t>
            </a:r>
          </a:p>
          <a:p>
            <a:r>
              <a:rPr lang="en-US" dirty="0" smtClean="0"/>
              <a:t>Anecdote</a:t>
            </a:r>
          </a:p>
          <a:p>
            <a:r>
              <a:rPr lang="en-US" dirty="0" smtClean="0"/>
              <a:t>Hunches</a:t>
            </a:r>
          </a:p>
          <a:p>
            <a:r>
              <a:rPr lang="en-US" dirty="0" smtClean="0"/>
              <a:t>Trial and error</a:t>
            </a:r>
          </a:p>
        </p:txBody>
      </p:sp>
      <p:pic>
        <p:nvPicPr>
          <p:cNvPr id="109570" name="Picture 2" descr="http://line-in.co.uk/images/2011/09/plural-anecdote.jpg"/>
          <p:cNvPicPr>
            <a:picLocks noChangeAspect="1" noChangeArrowheads="1"/>
          </p:cNvPicPr>
          <p:nvPr/>
        </p:nvPicPr>
        <p:blipFill>
          <a:blip r:embed="rId3" cstate="print"/>
          <a:srcRect l="9958" r="20929"/>
          <a:stretch>
            <a:fillRect/>
          </a:stretch>
        </p:blipFill>
        <p:spPr bwMode="auto">
          <a:xfrm>
            <a:off x="4081586" y="1360519"/>
            <a:ext cx="5062414" cy="51823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341780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Pre-Enlightenment Education</a:t>
            </a:r>
            <a:endParaRPr lang="en-US" dirty="0"/>
          </a:p>
        </p:txBody>
      </p:sp>
      <p:pic>
        <p:nvPicPr>
          <p:cNvPr id="65538" name="Picture 2" descr="http://img690.imageshack.us/img690/9463/vikingossaqueanmonaster.jpg"/>
          <p:cNvPicPr>
            <a:picLocks noChangeAspect="1" noChangeArrowheads="1"/>
          </p:cNvPicPr>
          <p:nvPr/>
        </p:nvPicPr>
        <p:blipFill>
          <a:blip r:embed="rId2" cstate="print"/>
          <a:srcRect t="20993" b="12031"/>
          <a:stretch>
            <a:fillRect/>
          </a:stretch>
        </p:blipFill>
        <p:spPr bwMode="auto">
          <a:xfrm>
            <a:off x="0" y="1116419"/>
            <a:ext cx="9144000" cy="57415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285784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5" y="8298"/>
            <a:ext cx="8762999" cy="1143000"/>
          </a:xfrm>
        </p:spPr>
        <p:txBody>
          <a:bodyPr/>
          <a:lstStyle/>
          <a:p>
            <a:r>
              <a:rPr lang="en-US" sz="4000" dirty="0" smtClean="0"/>
              <a:t>Scientific Revolution</a:t>
            </a:r>
            <a:r>
              <a:rPr lang="en-US" sz="4000" dirty="0" smtClean="0"/>
              <a:t> for Teaching</a:t>
            </a:r>
            <a:endParaRPr lang="en-US" sz="4000" dirty="0"/>
          </a:p>
        </p:txBody>
      </p:sp>
      <p:pic>
        <p:nvPicPr>
          <p:cNvPr id="60418" name="Picture 2" descr="https://tonybutler1.files.wordpress.com/2014/08/5dby_demag_1884_168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b="11279"/>
          <a:stretch>
            <a:fillRect/>
          </a:stretch>
        </p:blipFill>
        <p:spPr bwMode="auto">
          <a:xfrm>
            <a:off x="0" y="1114186"/>
            <a:ext cx="9144000" cy="57438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6261989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000" dirty="0" smtClean="0"/>
              <a:t>Insight #1</a:t>
            </a:r>
            <a:endParaRPr lang="en-CA" sz="80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967665" y="3886200"/>
            <a:ext cx="7119891" cy="1752600"/>
          </a:xfrm>
        </p:spPr>
        <p:txBody>
          <a:bodyPr/>
          <a:lstStyle/>
          <a:p>
            <a:r>
              <a:rPr lang="en-US" sz="4400" dirty="0" smtClean="0"/>
              <a:t>There’s a Problem with Lectures</a:t>
            </a:r>
            <a:endParaRPr lang="en-CA" sz="44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Problem with Lectures</a:t>
            </a:r>
            <a:endParaRPr lang="en-US" dirty="0"/>
          </a:p>
        </p:txBody>
      </p:sp>
      <p:pic>
        <p:nvPicPr>
          <p:cNvPr id="13315" name="Picture 8" descr="http://hollywooddame.com/wp-content/uploads/2011/12/James-Franco-Sleeping-in-Class-NYU-lecture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314450" y="1059608"/>
            <a:ext cx="6515100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04938" y="6349637"/>
            <a:ext cx="63341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James Franco @ Columbia University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454.photobucket.com/albums/qq270/preeto_f25/slide_1077_17327_large.jpg"/>
          <p:cNvPicPr>
            <a:picLocks noChangeAspect="1" noChangeArrowheads="1"/>
          </p:cNvPicPr>
          <p:nvPr/>
        </p:nvPicPr>
        <p:blipFill>
          <a:blip r:embed="rId2" cstate="print"/>
          <a:srcRect l="7578" r="33961"/>
          <a:stretch>
            <a:fillRect/>
          </a:stretch>
        </p:blipFill>
        <p:spPr bwMode="auto">
          <a:xfrm>
            <a:off x="0" y="962025"/>
            <a:ext cx="360045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Problem with Lectures</a:t>
            </a:r>
            <a:endParaRPr lang="en-US" dirty="0"/>
          </a:p>
        </p:txBody>
      </p:sp>
      <p:pic>
        <p:nvPicPr>
          <p:cNvPr id="14340" name="Picture 4" descr="http://3.bp.blogspot.com/-mJzyTXNi97I/T5ah359u-lI/AAAAAAAAAI4/sxjD_T-HDBY/s1600/6241341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15027" r="7391"/>
          <a:stretch>
            <a:fillRect/>
          </a:stretch>
        </p:blipFill>
        <p:spPr bwMode="auto">
          <a:xfrm>
            <a:off x="3762375" y="962025"/>
            <a:ext cx="5381625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81438" y="5486400"/>
            <a:ext cx="51482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Calgary MP Rob Anders</a:t>
            </a:r>
          </a:p>
        </p:txBody>
      </p:sp>
      <p:cxnSp>
        <p:nvCxnSpPr>
          <p:cNvPr id="14342" name="Straight Arrow Connector 9"/>
          <p:cNvCxnSpPr>
            <a:cxnSpLocks noChangeShapeType="1"/>
          </p:cNvCxnSpPr>
          <p:nvPr/>
        </p:nvCxnSpPr>
        <p:spPr bwMode="auto">
          <a:xfrm flipV="1">
            <a:off x="7229475" y="4191000"/>
            <a:ext cx="285750" cy="1381125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1" name="TextBox 10"/>
          <p:cNvSpPr txBox="1"/>
          <p:nvPr/>
        </p:nvSpPr>
        <p:spPr>
          <a:xfrm>
            <a:off x="0" y="5467350"/>
            <a:ext cx="3505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Guys in Japan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l="29594" t="8556" r="30368" b="54272"/>
          <a:stretch>
            <a:fillRect/>
          </a:stretch>
        </p:blipFill>
        <p:spPr bwMode="auto">
          <a:xfrm>
            <a:off x="320675" y="3209925"/>
            <a:ext cx="3162300" cy="391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Problem with Lectures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188" y="1165225"/>
            <a:ext cx="8229600" cy="1328738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b="1" dirty="0" smtClean="0"/>
              <a:t>OK for transmission of information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Poor</a:t>
            </a:r>
            <a:r>
              <a:rPr lang="en-US" b="1" dirty="0" smtClean="0"/>
              <a:t> for transmission of understanding </a:t>
            </a:r>
          </a:p>
        </p:txBody>
      </p:sp>
      <p:sp>
        <p:nvSpPr>
          <p:cNvPr id="10251" name="TextBox 17"/>
          <p:cNvSpPr txBox="1">
            <a:spLocks noChangeArrowheads="1"/>
          </p:cNvSpPr>
          <p:nvPr/>
        </p:nvSpPr>
        <p:spPr bwMode="auto">
          <a:xfrm>
            <a:off x="177800" y="2620963"/>
            <a:ext cx="34004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Typical Student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2184287" y="2740025"/>
            <a:ext cx="6432550" cy="1377950"/>
            <a:chOff x="2013856" y="2739797"/>
            <a:chExt cx="6433458" cy="1378625"/>
          </a:xfrm>
        </p:grpSpPr>
        <p:cxnSp>
          <p:nvCxnSpPr>
            <p:cNvPr id="18443" name="Straight Arrow Connector 14"/>
            <p:cNvCxnSpPr>
              <a:cxnSpLocks noChangeShapeType="1"/>
            </p:cNvCxnSpPr>
            <p:nvPr/>
          </p:nvCxnSpPr>
          <p:spPr bwMode="auto">
            <a:xfrm>
              <a:off x="5087858" y="3451903"/>
              <a:ext cx="1571625" cy="0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  <p:sp>
          <p:nvSpPr>
            <p:cNvPr id="18444" name="TextBox 15"/>
            <p:cNvSpPr txBox="1">
              <a:spLocks noChangeArrowheads="1"/>
            </p:cNvSpPr>
            <p:nvPr/>
          </p:nvSpPr>
          <p:spPr bwMode="auto">
            <a:xfrm>
              <a:off x="3957967" y="2739797"/>
              <a:ext cx="4350672" cy="585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 smtClean="0">
                  <a:latin typeface="Arial" pitchFamily="34" charset="0"/>
                  <a:cs typeface="Arial" pitchFamily="34" charset="0"/>
                </a:rPr>
                <a:t>Deep Understanding</a:t>
              </a:r>
              <a:endParaRPr lang="en-US" sz="32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19"/>
            <p:cNvGrpSpPr>
              <a:grpSpLocks/>
            </p:cNvGrpSpPr>
            <p:nvPr/>
          </p:nvGrpSpPr>
          <p:grpSpPr bwMode="auto">
            <a:xfrm flipV="1">
              <a:off x="2013856" y="3592297"/>
              <a:ext cx="6433458" cy="526125"/>
              <a:chOff x="3287486" y="3761014"/>
              <a:chExt cx="4702711" cy="847254"/>
            </a:xfrm>
          </p:grpSpPr>
          <p:sp>
            <p:nvSpPr>
              <p:cNvPr id="18446" name="Freeform 20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8447" name="Freeform 21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8448" name="Freeform 22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8449" name="Freeform 23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8450" name="Freeform 24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8451" name="Freeform 25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735367" y="3561054"/>
            <a:ext cx="1581705" cy="1382713"/>
            <a:chOff x="735367" y="3561054"/>
            <a:chExt cx="1581705" cy="1382713"/>
          </a:xfrm>
        </p:grpSpPr>
        <p:sp>
          <p:nvSpPr>
            <p:cNvPr id="26" name="Chord 25"/>
            <p:cNvSpPr/>
            <p:nvPr/>
          </p:nvSpPr>
          <p:spPr bwMode="auto">
            <a:xfrm rot="5568373">
              <a:off x="807598" y="3488823"/>
              <a:ext cx="1382713" cy="1527175"/>
            </a:xfrm>
            <a:prstGeom prst="chord">
              <a:avLst>
                <a:gd name="adj1" fmla="val 4539896"/>
                <a:gd name="adj2" fmla="val 16200000"/>
              </a:avLst>
            </a:prstGeom>
            <a:solidFill>
              <a:srgbClr val="000000">
                <a:alpha val="43922"/>
              </a:srgbClr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n w="38100">
                  <a:solidFill>
                    <a:srgbClr val="000000"/>
                  </a:solidFill>
                </a:ln>
                <a:solidFill>
                  <a:srgbClr val="F6DB3C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80730" y="3577696"/>
              <a:ext cx="113634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rgbClr val="F6DB3C"/>
                  </a:solidFill>
                  <a:latin typeface="Arial" pitchFamily="34" charset="0"/>
                  <a:cs typeface="Arial" pitchFamily="34" charset="0"/>
                </a:rPr>
                <a:t>?</a:t>
              </a:r>
              <a:endParaRPr lang="en-CA" sz="4400" b="1" dirty="0">
                <a:solidFill>
                  <a:srgbClr val="F6DB3C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2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 cstate="print"/>
          <a:srcRect t="12396" r="35727" b="9981"/>
          <a:stretch>
            <a:fillRect/>
          </a:stretch>
        </p:blipFill>
        <p:spPr bwMode="auto">
          <a:xfrm>
            <a:off x="0" y="1114425"/>
            <a:ext cx="9144000" cy="501015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5603" name="Text Box 14"/>
          <p:cNvSpPr txBox="1">
            <a:spLocks noChangeArrowheads="1"/>
          </p:cNvSpPr>
          <p:nvPr/>
        </p:nvSpPr>
        <p:spPr bwMode="auto">
          <a:xfrm>
            <a:off x="1210235" y="2352583"/>
            <a:ext cx="5481918" cy="954107"/>
          </a:xfrm>
          <a:prstGeom prst="rect">
            <a:avLst/>
          </a:prstGeom>
          <a:solidFill>
            <a:srgbClr val="FFFFFF">
              <a:alpha val="3098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CA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Traditional </a:t>
            </a:r>
            <a:r>
              <a:rPr lang="en-CA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Instruction = </a:t>
            </a:r>
            <a:endParaRPr lang="en-CA" sz="28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CA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0.23 </a:t>
            </a:r>
            <a:r>
              <a:rPr lang="en-CA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 0.04 </a:t>
            </a:r>
            <a:r>
              <a:rPr lang="en-CA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gain (transmission!)</a:t>
            </a:r>
          </a:p>
        </p:txBody>
      </p:sp>
      <p:sp>
        <p:nvSpPr>
          <p:cNvPr id="25604" name="Line 15"/>
          <p:cNvSpPr>
            <a:spLocks noChangeShapeType="1"/>
          </p:cNvSpPr>
          <p:nvPr/>
        </p:nvSpPr>
        <p:spPr bwMode="auto">
          <a:xfrm>
            <a:off x="4144963" y="3378200"/>
            <a:ext cx="0" cy="6096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2133600" y="6273800"/>
            <a:ext cx="5610225" cy="338554"/>
          </a:xfrm>
          <a:prstGeom prst="rect">
            <a:avLst/>
          </a:prstGeom>
          <a:solidFill>
            <a:srgbClr val="FFFFFF">
              <a:alpha val="96861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From </a:t>
            </a:r>
            <a:r>
              <a:rPr lang="en-US" sz="16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Teaching with the Physics Suite, </a:t>
            </a:r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E. </a:t>
            </a:r>
            <a:r>
              <a:rPr lang="en-US" sz="1600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Redish</a:t>
            </a:r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(2001)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Research!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l="29594" t="8556" r="30368" b="54272"/>
          <a:stretch>
            <a:fillRect/>
          </a:stretch>
        </p:blipFill>
        <p:spPr bwMode="auto">
          <a:xfrm>
            <a:off x="396875" y="2000250"/>
            <a:ext cx="3162300" cy="391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411413" y="1435100"/>
            <a:ext cx="6432550" cy="1482725"/>
            <a:chOff x="2013856" y="2634979"/>
            <a:chExt cx="6433458" cy="1483443"/>
          </a:xfrm>
        </p:grpSpPr>
        <p:cxnSp>
          <p:nvCxnSpPr>
            <p:cNvPr id="26680" name="Straight Arrow Connector 14"/>
            <p:cNvCxnSpPr>
              <a:cxnSpLocks noChangeShapeType="1"/>
            </p:cNvCxnSpPr>
            <p:nvPr/>
          </p:nvCxnSpPr>
          <p:spPr bwMode="auto">
            <a:xfrm>
              <a:off x="4759325" y="3404254"/>
              <a:ext cx="1571625" cy="0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  <p:sp>
          <p:nvSpPr>
            <p:cNvPr id="26681" name="TextBox 15"/>
            <p:cNvSpPr txBox="1">
              <a:spLocks noChangeArrowheads="1"/>
            </p:cNvSpPr>
            <p:nvPr/>
          </p:nvSpPr>
          <p:spPr bwMode="auto">
            <a:xfrm>
              <a:off x="2650532" y="2634979"/>
              <a:ext cx="5763438" cy="585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100% Pure Physics Wisdom</a:t>
              </a:r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 flipV="1">
              <a:off x="2013856" y="3592297"/>
              <a:ext cx="6433458" cy="526125"/>
              <a:chOff x="3287486" y="3761014"/>
              <a:chExt cx="4702711" cy="847254"/>
            </a:xfrm>
          </p:grpSpPr>
          <p:sp>
            <p:nvSpPr>
              <p:cNvPr id="26683" name="Freeform 20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84" name="Freeform 21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85" name="Freeform 22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86" name="Freeform 23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87" name="Freeform 24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88" name="Freeform 25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749300" y="2333625"/>
            <a:ext cx="1628775" cy="1382713"/>
            <a:chOff x="352426" y="3543407"/>
            <a:chExt cx="1628774" cy="1382549"/>
          </a:xfrm>
        </p:grpSpPr>
        <p:sp>
          <p:nvSpPr>
            <p:cNvPr id="26" name="Chord 25"/>
            <p:cNvSpPr/>
            <p:nvPr/>
          </p:nvSpPr>
          <p:spPr bwMode="auto">
            <a:xfrm rot="5568373">
              <a:off x="513638" y="3471094"/>
              <a:ext cx="1382549" cy="1527174"/>
            </a:xfrm>
            <a:prstGeom prst="chord">
              <a:avLst>
                <a:gd name="adj1" fmla="val 4539896"/>
                <a:gd name="adj2" fmla="val 16200000"/>
              </a:avLst>
            </a:prstGeom>
            <a:solidFill>
              <a:srgbClr val="000000">
                <a:alpha val="43922"/>
              </a:srgbClr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n w="38100"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2426" y="3638646"/>
              <a:ext cx="1628774" cy="7079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4000" b="1" dirty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23%</a:t>
              </a:r>
            </a:p>
          </p:txBody>
        </p:sp>
      </p:grpSp>
      <p:grpSp>
        <p:nvGrpSpPr>
          <p:cNvPr id="5" name="Group 74"/>
          <p:cNvGrpSpPr>
            <a:grpSpLocks/>
          </p:cNvGrpSpPr>
          <p:nvPr/>
        </p:nvGrpSpPr>
        <p:grpSpPr bwMode="auto">
          <a:xfrm>
            <a:off x="-3240088" y="-1389063"/>
            <a:ext cx="11831638" cy="8634412"/>
            <a:chOff x="-3239491" y="-1388859"/>
            <a:chExt cx="11831951" cy="8634886"/>
          </a:xfrm>
        </p:grpSpPr>
        <p:cxnSp>
          <p:nvCxnSpPr>
            <p:cNvPr id="26630" name="Straight Arrow Connector 12"/>
            <p:cNvCxnSpPr>
              <a:cxnSpLocks noChangeShapeType="1"/>
            </p:cNvCxnSpPr>
            <p:nvPr/>
          </p:nvCxnSpPr>
          <p:spPr bwMode="auto">
            <a:xfrm flipH="1" flipV="1">
              <a:off x="3075064" y="4205115"/>
              <a:ext cx="1344537" cy="671687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  <p:sp>
          <p:nvSpPr>
            <p:cNvPr id="26631" name="TextBox 16"/>
            <p:cNvSpPr txBox="1">
              <a:spLocks noChangeArrowheads="1"/>
            </p:cNvSpPr>
            <p:nvPr/>
          </p:nvSpPr>
          <p:spPr bwMode="auto">
            <a:xfrm>
              <a:off x="4885200" y="3175283"/>
              <a:ext cx="3707260" cy="1569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77% Scattered, </a:t>
              </a:r>
            </a:p>
            <a:p>
              <a:pPr algn="ctr"/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lost as heat and</a:t>
              </a:r>
            </a:p>
            <a:p>
              <a:pPr algn="ctr"/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Star Trek trivia</a:t>
              </a:r>
            </a:p>
          </p:txBody>
        </p:sp>
        <p:grpSp>
          <p:nvGrpSpPr>
            <p:cNvPr id="6" name="Group 18"/>
            <p:cNvGrpSpPr>
              <a:grpSpLocks/>
            </p:cNvGrpSpPr>
            <p:nvPr/>
          </p:nvGrpSpPr>
          <p:grpSpPr bwMode="auto">
            <a:xfrm rot="1761629">
              <a:off x="2084985" y="4219273"/>
              <a:ext cx="3977158" cy="247550"/>
              <a:chOff x="3287486" y="3761014"/>
              <a:chExt cx="4702711" cy="847254"/>
            </a:xfrm>
          </p:grpSpPr>
          <p:sp>
            <p:nvSpPr>
              <p:cNvPr id="26672" name="Freeform 11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3" name="Freeform 12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4" name="Freeform 13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5" name="Freeform 14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6" name="Freeform 15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7" name="Freeform 16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 rot="4610356">
              <a:off x="141882" y="5133672"/>
              <a:ext cx="3977160" cy="247549"/>
              <a:chOff x="3287486" y="3761014"/>
              <a:chExt cx="4702711" cy="847254"/>
            </a:xfrm>
          </p:grpSpPr>
          <p:sp>
            <p:nvSpPr>
              <p:cNvPr id="26666" name="Freeform 11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7" name="Freeform 12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8" name="Freeform 13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9" name="Freeform 14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0" name="Freeform 15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71" name="Freeform 16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8" name="Group 18"/>
            <p:cNvGrpSpPr>
              <a:grpSpLocks/>
            </p:cNvGrpSpPr>
            <p:nvPr/>
          </p:nvGrpSpPr>
          <p:grpSpPr bwMode="auto">
            <a:xfrm rot="7421847">
              <a:off x="-1988580" y="5011101"/>
              <a:ext cx="3977160" cy="247549"/>
              <a:chOff x="3287486" y="3761014"/>
              <a:chExt cx="4702711" cy="847254"/>
            </a:xfrm>
          </p:grpSpPr>
          <p:sp>
            <p:nvSpPr>
              <p:cNvPr id="26660" name="Freeform 11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1" name="Freeform 12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2" name="Freeform 13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3" name="Freeform 14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4" name="Freeform 15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65" name="Freeform 16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9" name="Group 18"/>
            <p:cNvGrpSpPr>
              <a:grpSpLocks/>
            </p:cNvGrpSpPr>
            <p:nvPr/>
          </p:nvGrpSpPr>
          <p:grpSpPr bwMode="auto">
            <a:xfrm rot="4048408">
              <a:off x="-1810745" y="475946"/>
              <a:ext cx="3977160" cy="247549"/>
              <a:chOff x="3287486" y="3761014"/>
              <a:chExt cx="4702711" cy="847254"/>
            </a:xfrm>
          </p:grpSpPr>
          <p:sp>
            <p:nvSpPr>
              <p:cNvPr id="26654" name="Freeform 11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5" name="Freeform 12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6" name="Freeform 13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7" name="Freeform 14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8" name="Freeform 15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9" name="Freeform 16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10" name="Group 18"/>
            <p:cNvGrpSpPr>
              <a:grpSpLocks/>
            </p:cNvGrpSpPr>
            <p:nvPr/>
          </p:nvGrpSpPr>
          <p:grpSpPr bwMode="auto">
            <a:xfrm rot="19076665">
              <a:off x="1418235" y="828371"/>
              <a:ext cx="3977158" cy="247550"/>
              <a:chOff x="3287486" y="3761014"/>
              <a:chExt cx="4702711" cy="847254"/>
            </a:xfrm>
          </p:grpSpPr>
          <p:sp>
            <p:nvSpPr>
              <p:cNvPr id="26648" name="Freeform 11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49" name="Freeform 12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0" name="Freeform 13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1" name="Freeform 14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2" name="Freeform 15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53" name="Freeform 16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 rot="435613">
              <a:off x="-3239491" y="2514299"/>
              <a:ext cx="3977158" cy="247550"/>
              <a:chOff x="3287486" y="3761014"/>
              <a:chExt cx="4702711" cy="847254"/>
            </a:xfrm>
          </p:grpSpPr>
          <p:sp>
            <p:nvSpPr>
              <p:cNvPr id="26642" name="Freeform 11"/>
              <p:cNvSpPr>
                <a:spLocks/>
              </p:cNvSpPr>
              <p:nvPr/>
            </p:nvSpPr>
            <p:spPr bwMode="auto">
              <a:xfrm>
                <a:off x="3287486" y="376101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43" name="Freeform 12"/>
              <p:cNvSpPr>
                <a:spLocks/>
              </p:cNvSpPr>
              <p:nvPr/>
            </p:nvSpPr>
            <p:spPr bwMode="auto">
              <a:xfrm>
                <a:off x="4071274" y="3793668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44" name="Freeform 13"/>
              <p:cNvSpPr>
                <a:spLocks/>
              </p:cNvSpPr>
              <p:nvPr/>
            </p:nvSpPr>
            <p:spPr bwMode="auto">
              <a:xfrm>
                <a:off x="4855062" y="3815436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45" name="Freeform 14"/>
              <p:cNvSpPr>
                <a:spLocks/>
              </p:cNvSpPr>
              <p:nvPr/>
            </p:nvSpPr>
            <p:spPr bwMode="auto">
              <a:xfrm>
                <a:off x="5638850" y="3837204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46" name="Freeform 15"/>
              <p:cNvSpPr>
                <a:spLocks/>
              </p:cNvSpPr>
              <p:nvPr/>
            </p:nvSpPr>
            <p:spPr bwMode="auto">
              <a:xfrm>
                <a:off x="6422638" y="3858972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26647" name="Freeform 16"/>
              <p:cNvSpPr>
                <a:spLocks/>
              </p:cNvSpPr>
              <p:nvPr/>
            </p:nvSpPr>
            <p:spPr bwMode="auto">
              <a:xfrm>
                <a:off x="7206426" y="3880740"/>
                <a:ext cx="783771" cy="727528"/>
              </a:xfrm>
              <a:custGeom>
                <a:avLst/>
                <a:gdLst>
                  <a:gd name="T0" fmla="*/ 0 w 783771"/>
                  <a:gd name="T1" fmla="*/ 321129 h 727528"/>
                  <a:gd name="T2" fmla="*/ 217714 w 783771"/>
                  <a:gd name="T3" fmla="*/ 59871 h 727528"/>
                  <a:gd name="T4" fmla="*/ 544285 w 783771"/>
                  <a:gd name="T5" fmla="*/ 680357 h 727528"/>
                  <a:gd name="T6" fmla="*/ 783771 w 783771"/>
                  <a:gd name="T7" fmla="*/ 342900 h 7275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3771"/>
                  <a:gd name="T13" fmla="*/ 0 h 727528"/>
                  <a:gd name="T14" fmla="*/ 783771 w 783771"/>
                  <a:gd name="T15" fmla="*/ 727528 h 7275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3771" h="727528">
                    <a:moveTo>
                      <a:pt x="0" y="321129"/>
                    </a:moveTo>
                    <a:cubicBezTo>
                      <a:pt x="63500" y="160564"/>
                      <a:pt x="127000" y="0"/>
                      <a:pt x="217714" y="59871"/>
                    </a:cubicBezTo>
                    <a:cubicBezTo>
                      <a:pt x="308428" y="119742"/>
                      <a:pt x="449942" y="633186"/>
                      <a:pt x="544285" y="680357"/>
                    </a:cubicBezTo>
                    <a:cubicBezTo>
                      <a:pt x="638628" y="727528"/>
                      <a:pt x="711199" y="535214"/>
                      <a:pt x="783771" y="342900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CA"/>
              </a:p>
            </p:txBody>
          </p:sp>
        </p:grpSp>
        <p:cxnSp>
          <p:nvCxnSpPr>
            <p:cNvPr id="26638" name="Straight Arrow Connector 12"/>
            <p:cNvCxnSpPr>
              <a:cxnSpLocks noChangeShapeType="1"/>
            </p:cNvCxnSpPr>
            <p:nvPr/>
          </p:nvCxnSpPr>
          <p:spPr bwMode="auto">
            <a:xfrm flipH="1" flipV="1">
              <a:off x="2132090" y="4443241"/>
              <a:ext cx="487285" cy="1376536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  <p:cxnSp>
          <p:nvCxnSpPr>
            <p:cNvPr id="26639" name="Straight Arrow Connector 12"/>
            <p:cNvCxnSpPr>
              <a:cxnSpLocks noChangeShapeType="1"/>
            </p:cNvCxnSpPr>
            <p:nvPr/>
          </p:nvCxnSpPr>
          <p:spPr bwMode="auto">
            <a:xfrm flipV="1">
              <a:off x="571500" y="3890792"/>
              <a:ext cx="655717" cy="1119360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  <p:cxnSp>
          <p:nvCxnSpPr>
            <p:cNvPr id="26640" name="Straight Arrow Connector 12"/>
            <p:cNvCxnSpPr>
              <a:cxnSpLocks noChangeShapeType="1"/>
            </p:cNvCxnSpPr>
            <p:nvPr/>
          </p:nvCxnSpPr>
          <p:spPr bwMode="auto">
            <a:xfrm>
              <a:off x="647700" y="1009649"/>
              <a:ext cx="400052" cy="1099966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  <p:cxnSp>
          <p:nvCxnSpPr>
            <p:cNvPr id="26641" name="Straight Arrow Connector 12"/>
            <p:cNvCxnSpPr>
              <a:cxnSpLocks noChangeShapeType="1"/>
            </p:cNvCxnSpPr>
            <p:nvPr/>
          </p:nvCxnSpPr>
          <p:spPr bwMode="auto">
            <a:xfrm flipH="1">
              <a:off x="1895477" y="1038225"/>
              <a:ext cx="809623" cy="857251"/>
            </a:xfrm>
            <a:prstGeom prst="straightConnector1">
              <a:avLst/>
            </a:prstGeom>
            <a:noFill/>
            <a:ln w="57150" algn="ctr">
              <a:solidFill>
                <a:srgbClr val="F6DB3C"/>
              </a:solidFill>
              <a:round/>
              <a:headEnd type="arrow" w="med" len="med"/>
              <a:tailEnd/>
            </a:ln>
          </p:spPr>
        </p:cxnSp>
      </p:grpSp>
      <p:sp>
        <p:nvSpPr>
          <p:cNvPr id="66" name="TextBox 65"/>
          <p:cNvSpPr txBox="1"/>
          <p:nvPr/>
        </p:nvSpPr>
        <p:spPr>
          <a:xfrm>
            <a:off x="5709684" y="5188688"/>
            <a:ext cx="32216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Not just physics</a:t>
            </a:r>
            <a:endParaRPr lang="en-C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Introducing, the Old Me!</a:t>
            </a:r>
            <a:endParaRPr lang="en-CA" dirty="0"/>
          </a:p>
        </p:txBody>
      </p:sp>
      <p:pic>
        <p:nvPicPr>
          <p:cNvPr id="4" name="Picture 3" descr="C:\Documents and Settings\Chris\My Documents\Teaching\Resume\r0100107.jpg"/>
          <p:cNvPicPr>
            <a:picLocks noChangeAspect="1" noChangeArrowheads="1"/>
          </p:cNvPicPr>
          <p:nvPr/>
        </p:nvPicPr>
        <p:blipFill>
          <a:blip r:embed="rId2" cstate="screen">
            <a:lum contrast="10000"/>
          </a:blip>
          <a:srcRect b="21027"/>
          <a:stretch>
            <a:fillRect/>
          </a:stretch>
        </p:blipFill>
        <p:spPr bwMode="auto">
          <a:xfrm>
            <a:off x="669201" y="1212062"/>
            <a:ext cx="7791221" cy="564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bs.twimg.com/tweet_video_thumb/B6R4I0xCUAEYhy9.png"/>
          <p:cNvPicPr>
            <a:picLocks noChangeAspect="1" noChangeArrowheads="1"/>
          </p:cNvPicPr>
          <p:nvPr/>
        </p:nvPicPr>
        <p:blipFill>
          <a:blip r:embed="rId2" cstate="print"/>
          <a:srcRect r="6952" b="10336"/>
          <a:stretch>
            <a:fillRect/>
          </a:stretch>
        </p:blipFill>
        <p:spPr bwMode="auto">
          <a:xfrm>
            <a:off x="652725" y="1209952"/>
            <a:ext cx="7789939" cy="459004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000" dirty="0" smtClean="0"/>
              <a:t>Insight #2</a:t>
            </a:r>
            <a:endParaRPr lang="en-CA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sz="4400" dirty="0" smtClean="0"/>
              <a:t>Active Learning</a:t>
            </a:r>
            <a:endParaRPr lang="en-CA" sz="44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Research!</a:t>
            </a:r>
            <a:endParaRPr lang="en-CA" dirty="0"/>
          </a:p>
        </p:txBody>
      </p:sp>
      <p:pic>
        <p:nvPicPr>
          <p:cNvPr id="182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93290"/>
            <a:ext cx="9143704" cy="455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5896570"/>
            <a:ext cx="8162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Freeman, Scott, et al. "Active learning increases student performance in science, engineering, and mathematics."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Proceedings of the National Academy of Sciences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(2014): 201319030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Active Learning?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CA" sz="3600" dirty="0" smtClean="0"/>
              <a:t>“Active learning engages students in the process of learning through activities and/or discussion in class, as opposed to passively listening to an expert. It emphasizes </a:t>
            </a:r>
            <a:r>
              <a:rPr lang="en-CA" sz="3600" dirty="0" smtClean="0">
                <a:solidFill>
                  <a:srgbClr val="92D050"/>
                </a:solidFill>
              </a:rPr>
              <a:t>higher-order thinking </a:t>
            </a:r>
            <a:r>
              <a:rPr lang="en-CA" sz="3600" dirty="0" smtClean="0"/>
              <a:t>and often </a:t>
            </a:r>
            <a:r>
              <a:rPr lang="en-CA" sz="3600" dirty="0" smtClean="0">
                <a:solidFill>
                  <a:srgbClr val="92D050"/>
                </a:solidFill>
              </a:rPr>
              <a:t>involves group work</a:t>
            </a:r>
            <a:r>
              <a:rPr lang="en-CA" sz="3600" dirty="0" smtClean="0"/>
              <a:t>.”</a:t>
            </a:r>
          </a:p>
          <a:p>
            <a:pPr algn="ctr">
              <a:buNone/>
            </a:pPr>
            <a:endParaRPr lang="en-CA" b="0" dirty="0" smtClean="0"/>
          </a:p>
          <a:p>
            <a:pPr algn="ctr">
              <a:buNone/>
            </a:pPr>
            <a:r>
              <a:rPr lang="en-CA" sz="2000" b="0" dirty="0" smtClean="0"/>
              <a:t>Freeman, Scott, et al. "Active learning increases student performance in science, engineering, and mathematics." </a:t>
            </a:r>
            <a:r>
              <a:rPr lang="en-CA" sz="2000" b="0" i="1" dirty="0" smtClean="0"/>
              <a:t>Proceedings of the National Academy of Sciences</a:t>
            </a:r>
            <a:r>
              <a:rPr lang="en-CA" sz="2000" b="0" dirty="0" smtClean="0"/>
              <a:t> (2014): 201319030.</a:t>
            </a:r>
            <a:endParaRPr lang="en-CA" sz="2000" b="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3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48027" y="0"/>
            <a:ext cx="7686527" cy="689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5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4841775"/>
            <a:ext cx="9144000" cy="1169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69103E-6 L 0 0.561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</p:spPr>
        <p:txBody>
          <a:bodyPr/>
          <a:lstStyle/>
          <a:p>
            <a:r>
              <a:rPr lang="en-US" dirty="0" smtClean="0"/>
              <a:t>My Traditional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Approximately </a:t>
            </a:r>
            <a:r>
              <a:rPr lang="en-US" dirty="0" smtClean="0">
                <a:solidFill>
                  <a:srgbClr val="92D050"/>
                </a:solidFill>
              </a:rPr>
              <a:t>zero</a:t>
            </a:r>
            <a:r>
              <a:rPr lang="en-US" dirty="0" smtClean="0"/>
              <a:t> minutes </a:t>
            </a:r>
          </a:p>
          <a:p>
            <a:pPr algn="ctr">
              <a:buNone/>
            </a:pPr>
            <a:r>
              <a:rPr lang="en-US" dirty="0" smtClean="0"/>
              <a:t>of active learning</a:t>
            </a: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05752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4305300" y="4181475"/>
            <a:ext cx="447675" cy="647700"/>
          </a:xfrm>
          <a:prstGeom prst="downArrow">
            <a:avLst/>
          </a:prstGeom>
          <a:solidFill>
            <a:srgbClr val="FF0000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CEE3A"/>
                </a:solidFill>
              </a:rPr>
              <a:t>Find Your Answer Cards</a:t>
            </a:r>
            <a:endParaRPr lang="en-CA" sz="5400" dirty="0" smtClean="0">
              <a:solidFill>
                <a:srgbClr val="FCEE3A"/>
              </a:solidFill>
            </a:endParaRPr>
          </a:p>
        </p:txBody>
      </p:sp>
      <p:pic>
        <p:nvPicPr>
          <p:cNvPr id="5" name="Content Placeholder 4" descr="P111065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163" y="1600200"/>
            <a:ext cx="6035675" cy="452596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375791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113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effectLst/>
              </a:rPr>
              <a:t>How much “non-lecture” or </a:t>
            </a:r>
            <a:r>
              <a:rPr lang="en-US" sz="3600" dirty="0" smtClean="0">
                <a:effectLst/>
              </a:rPr>
              <a:t>“active learning” teaching </a:t>
            </a:r>
            <a:r>
              <a:rPr lang="en-US" sz="3600" dirty="0">
                <a:effectLst/>
              </a:rPr>
              <a:t>have you tried?</a:t>
            </a:r>
            <a:r>
              <a:rPr lang="en-US" sz="3600" b="0" dirty="0">
                <a:effectLst/>
              </a:rPr>
              <a:t>​</a:t>
            </a:r>
            <a:endParaRPr lang="en-US" sz="3600" b="0" dirty="0" smtClean="0">
              <a:effectLst/>
            </a:endParaRPr>
          </a:p>
          <a:p>
            <a:pPr marL="0" indent="0">
              <a:buNone/>
            </a:pPr>
            <a:endParaRPr lang="en-US" b="0" dirty="0">
              <a:effectLst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A</a:t>
            </a:r>
            <a:r>
              <a:rPr lang="en-US" sz="3600" dirty="0">
                <a:effectLst/>
              </a:rPr>
              <a:t>: Lots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B</a:t>
            </a:r>
            <a:r>
              <a:rPr lang="en-US" sz="3600" dirty="0">
                <a:effectLst/>
              </a:rPr>
              <a:t>: Some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C</a:t>
            </a:r>
            <a:r>
              <a:rPr lang="en-US" sz="3600" dirty="0">
                <a:effectLst/>
              </a:rPr>
              <a:t>: A bit here and there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D</a:t>
            </a:r>
            <a:r>
              <a:rPr lang="en-US" sz="3600" dirty="0">
                <a:effectLst/>
              </a:rPr>
              <a:t>: Approximately none – that’s </a:t>
            </a:r>
            <a:r>
              <a:rPr lang="en-US" sz="3600" dirty="0" smtClean="0">
                <a:effectLst/>
              </a:rPr>
              <a:t>what I’m hoping to learn about </a:t>
            </a:r>
            <a:r>
              <a:rPr lang="en-US" sz="3600" dirty="0" smtClean="0">
                <a:effectLst/>
              </a:rPr>
              <a:t>today</a:t>
            </a:r>
            <a:r>
              <a:rPr lang="en-US" sz="3600" b="0" dirty="0" smtClean="0">
                <a:effectLst/>
              </a:rPr>
              <a:t>​</a:t>
            </a:r>
            <a:r>
              <a:rPr lang="en-US" sz="3600" b="0" dirty="0" smtClean="0">
                <a:effectLst/>
              </a:rPr>
              <a:t>!</a:t>
            </a:r>
            <a:endParaRPr lang="en-US" sz="3600" b="0" dirty="0">
              <a:effectLst/>
            </a:endParaRPr>
          </a:p>
          <a:p>
            <a:pPr>
              <a:buFont typeface="Wingdings" pitchFamily="2" charset="2"/>
              <a:buNone/>
              <a:defRPr/>
            </a:pP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Few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59962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671" y="105487"/>
            <a:ext cx="7808258" cy="627896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sz="3600" b="1" dirty="0" smtClean="0"/>
              <a:t>What proportion of your own education was </a:t>
            </a:r>
            <a:r>
              <a:rPr lang="en-US" sz="3600" b="1" dirty="0" smtClean="0">
                <a:solidFill>
                  <a:srgbClr val="92D050"/>
                </a:solidFill>
              </a:rPr>
              <a:t>active learning?</a:t>
            </a:r>
            <a:r>
              <a:rPr lang="en-US" sz="3600" b="1" dirty="0" smtClean="0"/>
              <a:t> </a:t>
            </a:r>
          </a:p>
          <a:p>
            <a:pPr algn="ctr">
              <a:buNone/>
              <a:defRPr/>
            </a:pPr>
            <a:r>
              <a:rPr lang="en-US" sz="3600" b="1" dirty="0" smtClean="0"/>
              <a:t>(Homework time at the end of a lesson doesn’t count!)</a:t>
            </a:r>
          </a:p>
          <a:p>
            <a:pPr algn="ctr">
              <a:buNone/>
              <a:defRPr/>
            </a:pP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A</a:t>
            </a:r>
            <a:r>
              <a:rPr lang="en-US" sz="3600" b="1" dirty="0" smtClean="0"/>
              <a:t>: Most of it (75 - 100%)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B</a:t>
            </a:r>
            <a:r>
              <a:rPr lang="en-US" sz="3600" b="1" dirty="0" smtClean="0"/>
              <a:t>: A majority of it (50 - 74%)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C</a:t>
            </a:r>
            <a:r>
              <a:rPr lang="en-US" sz="3600" b="1" dirty="0" smtClean="0"/>
              <a:t>: </a:t>
            </a:r>
            <a:r>
              <a:rPr lang="en-US" sz="3600" dirty="0" smtClean="0"/>
              <a:t>Some of it (25 – 49%)</a:t>
            </a: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D</a:t>
            </a:r>
            <a:r>
              <a:rPr lang="en-US" sz="3600" b="1" dirty="0" smtClean="0"/>
              <a:t>: </a:t>
            </a:r>
            <a:r>
              <a:rPr lang="en-US" sz="3600" dirty="0" smtClean="0"/>
              <a:t>Just a little (5 – 24%)</a:t>
            </a: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E</a:t>
            </a:r>
            <a:r>
              <a:rPr lang="en-US" sz="3600" b="1" dirty="0" smtClean="0"/>
              <a:t>: Essentially none (0 - 4%)</a:t>
            </a:r>
            <a:endParaRPr lang="en-US" sz="36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</p:spPr>
        <p:txBody>
          <a:bodyPr/>
          <a:lstStyle/>
          <a:p>
            <a:r>
              <a:rPr lang="en-US" dirty="0" smtClean="0"/>
              <a:t>My Old Lessons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229600" cy="3136295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Insightful / entertaining 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53377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25" y="323851"/>
            <a:ext cx="8715375" cy="627896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sz="4000" b="1" dirty="0" smtClean="0"/>
              <a:t>What proportion of your </a:t>
            </a:r>
            <a:r>
              <a:rPr lang="en-US" sz="4000" b="1" dirty="0" smtClean="0">
                <a:solidFill>
                  <a:srgbClr val="92D050"/>
                </a:solidFill>
              </a:rPr>
              <a:t>current teaching practice</a:t>
            </a:r>
            <a:r>
              <a:rPr lang="en-US" sz="4000" b="1" dirty="0" smtClean="0"/>
              <a:t> is like my traditional lesson structure? </a:t>
            </a:r>
          </a:p>
          <a:p>
            <a:pPr algn="ctr">
              <a:buNone/>
              <a:defRPr/>
            </a:pPr>
            <a:endParaRPr lang="en-US" sz="3600" b="1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A</a:t>
            </a:r>
            <a:r>
              <a:rPr lang="en-US" sz="3600" b="1" dirty="0" smtClean="0"/>
              <a:t>: Most of it (75 - 100%)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B</a:t>
            </a:r>
            <a:r>
              <a:rPr lang="en-US" sz="3600" b="1" dirty="0" smtClean="0"/>
              <a:t>: A majority of it (50 - 74%)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C</a:t>
            </a:r>
            <a:r>
              <a:rPr lang="en-US" sz="3600" b="1" dirty="0" smtClean="0"/>
              <a:t>: </a:t>
            </a:r>
            <a:r>
              <a:rPr lang="en-US" sz="3600" dirty="0" smtClean="0"/>
              <a:t>Some of it (25 – 49%)</a:t>
            </a:r>
            <a:endParaRPr lang="en-US" sz="3600" b="1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D</a:t>
            </a:r>
            <a:r>
              <a:rPr lang="en-US" sz="3600" b="1" dirty="0" smtClean="0"/>
              <a:t>: </a:t>
            </a:r>
            <a:r>
              <a:rPr lang="en-US" sz="3600" dirty="0" smtClean="0"/>
              <a:t>Just a little (5 – 24%)</a:t>
            </a:r>
            <a:endParaRPr lang="en-US" sz="3600" b="1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E</a:t>
            </a:r>
            <a:r>
              <a:rPr lang="en-US" sz="3600" b="1" dirty="0" smtClean="0"/>
              <a:t>: Essentially none (0 - 4%)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847571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DSCN0916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8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Example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What did you observe?</a:t>
            </a:r>
          </a:p>
          <a:p>
            <a:pPr marL="0" indent="0" algn="ctr">
              <a:buNone/>
            </a:pPr>
            <a:r>
              <a:rPr lang="en-US" sz="3600" dirty="0" smtClean="0"/>
              <a:t>What </a:t>
            </a:r>
            <a:r>
              <a:rPr lang="en-US" sz="3600" dirty="0" smtClean="0"/>
              <a:t>kind of task do </a:t>
            </a:r>
            <a:r>
              <a:rPr lang="en-US" sz="3600" dirty="0" smtClean="0"/>
              <a:t>you think they were doing?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Choose a role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observations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Work Test</a:t>
            </a:r>
            <a:endParaRPr lang="en-CA" dirty="0"/>
          </a:p>
        </p:txBody>
      </p:sp>
      <p:pic>
        <p:nvPicPr>
          <p:cNvPr id="4" name="Content Placeholder 3" descr="C:\Users\023417\Downloads\12 - Motion Test - Problem Statement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210"/>
          <a:stretch/>
        </p:blipFill>
        <p:spPr bwMode="auto">
          <a:xfrm>
            <a:off x="0" y="1282889"/>
            <a:ext cx="9144000" cy="958072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0518E-6 L 0 -0.645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000" dirty="0" smtClean="0"/>
              <a:t>Insight #3</a:t>
            </a:r>
            <a:endParaRPr lang="en-CA" sz="80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674703" y="3886200"/>
            <a:ext cx="7670307" cy="643270"/>
          </a:xfrm>
        </p:spPr>
        <p:txBody>
          <a:bodyPr/>
          <a:lstStyle/>
          <a:p>
            <a:r>
              <a:rPr lang="en-US" sz="4400" dirty="0" smtClean="0"/>
              <a:t>High-Structure Group Work</a:t>
            </a:r>
            <a:endParaRPr lang="en-CA" sz="44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 smtClean="0"/>
              <a:t>Today’s Group Activity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79248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C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Sign </a:t>
            </a:r>
            <a:r>
              <a:rPr lang="en-C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up for </a:t>
            </a:r>
            <a:r>
              <a:rPr lang="en-C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your group role</a:t>
            </a:r>
          </a:p>
          <a:p>
            <a:pPr marL="342900" indent="-342900"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Adjust your seating</a:t>
            </a:r>
          </a:p>
          <a:p>
            <a:pPr marL="342900" indent="-342900"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n-C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Follow </a:t>
            </a:r>
            <a:r>
              <a:rPr lang="en-C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directions! </a:t>
            </a:r>
            <a:r>
              <a:rPr lang="en-C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Think of it like a </a:t>
            </a:r>
            <a:r>
              <a:rPr lang="en-C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play in </a:t>
            </a:r>
            <a:r>
              <a:rPr lang="en-C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English </a:t>
            </a:r>
            <a:r>
              <a:rPr lang="en-C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class.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54506"/>
          <a:stretch>
            <a:fillRect/>
          </a:stretch>
        </p:blipFill>
        <p:spPr bwMode="auto">
          <a:xfrm>
            <a:off x="0" y="3693628"/>
            <a:ext cx="9144000" cy="316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1964498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0" t="4664" r="7649" b="6250"/>
          <a:stretch/>
        </p:blipFill>
        <p:spPr bwMode="auto">
          <a:xfrm>
            <a:off x="-1" y="-1"/>
            <a:ext cx="9066113" cy="6660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584382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Group Work </a:t>
            </a:r>
            <a:r>
              <a:rPr lang="en-US" dirty="0" smtClean="0"/>
              <a:t>Homework</a:t>
            </a:r>
            <a:endParaRPr lang="en-CA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9580"/>
            <a:ext cx="9144000" cy="568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6468693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Structuring Group Work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28726"/>
            <a:ext cx="3771900" cy="4897438"/>
          </a:xfrm>
        </p:spPr>
        <p:txBody>
          <a:bodyPr/>
          <a:lstStyle/>
          <a:p>
            <a:pPr algn="ctr">
              <a:buNone/>
            </a:pPr>
            <a:r>
              <a:rPr lang="en-US" u="sng" dirty="0" smtClean="0"/>
              <a:t>Structured</a:t>
            </a:r>
          </a:p>
          <a:p>
            <a:pPr algn="ctr"/>
            <a:r>
              <a:rPr lang="en-US" dirty="0" smtClean="0"/>
              <a:t>Teacher chosen</a:t>
            </a:r>
          </a:p>
          <a:p>
            <a:pPr algn="ctr"/>
            <a:r>
              <a:rPr lang="en-US" dirty="0" smtClean="0"/>
              <a:t>Explicit roles</a:t>
            </a:r>
          </a:p>
          <a:p>
            <a:pPr algn="ctr"/>
            <a:r>
              <a:rPr lang="en-US" dirty="0" smtClean="0"/>
              <a:t>Together for extended time</a:t>
            </a:r>
            <a:endParaRPr lang="en-CA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4629150" y="1247776"/>
            <a:ext cx="377190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Unstructured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Student chosen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No roles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lang="en-US" sz="32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Together for a single class</a:t>
            </a:r>
            <a:endParaRPr kumimoji="0" lang="en-CA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2095500" y="5257800"/>
            <a:ext cx="4886325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2971800" y="5381625"/>
            <a:ext cx="3257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Continuum</a:t>
            </a:r>
            <a:endParaRPr lang="en-CA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299545" y="1087820"/>
            <a:ext cx="4239117" cy="3137339"/>
          </a:xfrm>
          <a:prstGeom prst="roundRect">
            <a:avLst/>
          </a:prstGeom>
          <a:noFill/>
          <a:ln w="762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969254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98143" y="404084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How well did your group work?</a:t>
            </a:r>
            <a:endParaRPr lang="en-CA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97039"/>
            <a:ext cx="8229600" cy="4705779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en-US" dirty="0" smtClean="0"/>
              <a:t>: Really well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dirty="0" smtClean="0"/>
              <a:t>: Fairly well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C</a:t>
            </a:r>
            <a:r>
              <a:rPr lang="en-US" dirty="0" smtClean="0"/>
              <a:t>: OK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D</a:t>
            </a:r>
            <a:r>
              <a:rPr lang="en-US" dirty="0" smtClean="0"/>
              <a:t>: poorly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E</a:t>
            </a:r>
            <a:r>
              <a:rPr lang="en-US" dirty="0" smtClean="0"/>
              <a:t>: very poorly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xmlns="" val="187158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Best Lesson Ever</a:t>
            </a:r>
            <a:endParaRPr lang="en-US" dirty="0"/>
          </a:p>
        </p:txBody>
      </p:sp>
      <p:pic>
        <p:nvPicPr>
          <p:cNvPr id="66562" name="Picture 2" descr="http://rlv.zcache.com/daffy_duck_with_a_great_idea_posters-r0e50dc907813443b98f7ed05755ace1e_geub_400.jpg"/>
          <p:cNvPicPr>
            <a:picLocks noChangeAspect="1" noChangeArrowheads="1"/>
          </p:cNvPicPr>
          <p:nvPr/>
        </p:nvPicPr>
        <p:blipFill>
          <a:blip r:embed="rId2" cstate="print"/>
          <a:srcRect l="15543" t="9000" r="14708" b="9250"/>
          <a:stretch>
            <a:fillRect/>
          </a:stretch>
        </p:blipFill>
        <p:spPr bwMode="auto">
          <a:xfrm>
            <a:off x="0" y="1036638"/>
            <a:ext cx="2979738" cy="355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http://25.media.tumblr.com/tumblr_luzev79oFK1qbycdbo1_400.jpg"/>
          <p:cNvPicPr>
            <a:picLocks noChangeAspect="1" noChangeArrowheads="1"/>
          </p:cNvPicPr>
          <p:nvPr/>
        </p:nvPicPr>
        <p:blipFill>
          <a:blip r:embed="rId3" cstate="print"/>
          <a:srcRect l="10269" t="21512" r="6253" b="16280"/>
          <a:stretch>
            <a:fillRect/>
          </a:stretch>
        </p:blipFill>
        <p:spPr bwMode="auto">
          <a:xfrm>
            <a:off x="5948363" y="1036638"/>
            <a:ext cx="3195637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6" descr="http://www.mobilecommercedaily.com/wp-content/uploads/2012/01/ikea3_opt.png"/>
          <p:cNvPicPr>
            <a:picLocks noChangeAspect="1" noChangeArrowheads="1"/>
          </p:cNvPicPr>
          <p:nvPr/>
        </p:nvPicPr>
        <p:blipFill>
          <a:blip r:embed="rId4" cstate="print"/>
          <a:srcRect t="13499" r="5458" b="12666"/>
          <a:stretch>
            <a:fillRect/>
          </a:stretch>
        </p:blipFill>
        <p:spPr bwMode="auto">
          <a:xfrm>
            <a:off x="2967038" y="1036638"/>
            <a:ext cx="29813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2647950" y="2682875"/>
            <a:ext cx="619125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>
            <a:off x="5600700" y="2701925"/>
            <a:ext cx="619125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66569" name="Picture 9" descr="C:\Documents and Settings\Chris\My Documents\Teaching\Presentations\OAPT 2013\highly_trained_monkeys-457337.jpg"/>
          <p:cNvPicPr>
            <a:picLocks noChangeAspect="1" noChangeArrowheads="1"/>
          </p:cNvPicPr>
          <p:nvPr/>
        </p:nvPicPr>
        <p:blipFill>
          <a:blip r:embed="rId5" cstate="print"/>
          <a:srcRect b="12366"/>
          <a:stretch>
            <a:fillRect/>
          </a:stretch>
        </p:blipFill>
        <p:spPr bwMode="auto">
          <a:xfrm>
            <a:off x="0" y="3887788"/>
            <a:ext cx="9144000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0251" y="363139"/>
            <a:ext cx="8502555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Did you hear from each member before writing your own answers?</a:t>
            </a:r>
            <a:endParaRPr lang="en-CA" sz="40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88960" y="2026535"/>
            <a:ext cx="8229600" cy="3678230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en-US" dirty="0" smtClean="0"/>
              <a:t>: All the time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dirty="0" smtClean="0"/>
              <a:t>: Most of the time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C</a:t>
            </a:r>
            <a:r>
              <a:rPr lang="en-US" dirty="0" smtClean="0"/>
              <a:t>: Some of the time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D</a:t>
            </a:r>
            <a:r>
              <a:rPr lang="en-US" dirty="0" smtClean="0"/>
              <a:t>: Just a little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E</a:t>
            </a:r>
            <a:r>
              <a:rPr lang="en-US" dirty="0" smtClean="0"/>
              <a:t>: Never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xmlns="" val="44260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How well did you perform your role?</a:t>
            </a:r>
            <a:endParaRPr lang="en-CA" sz="4000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906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/>
              <a:t>I carried out my responsibilities …</a:t>
            </a:r>
            <a:endParaRPr lang="en-US" dirty="0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en-US" dirty="0" smtClean="0"/>
              <a:t>: at every possible opportunity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dirty="0" smtClean="0"/>
              <a:t>: at many opportunities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C</a:t>
            </a:r>
            <a:r>
              <a:rPr lang="en-US" dirty="0" smtClean="0"/>
              <a:t>: some times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D</a:t>
            </a:r>
            <a:r>
              <a:rPr lang="en-US" dirty="0" smtClean="0"/>
              <a:t>: a few times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E</a:t>
            </a:r>
            <a:r>
              <a:rPr lang="en-US" dirty="0" smtClean="0"/>
              <a:t>: rarely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xmlns="" val="340892230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What can you do next time to help your group work better?</a:t>
            </a:r>
            <a:endParaRPr lang="en-CA" sz="40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A</a:t>
            </a:r>
            <a:r>
              <a:rPr lang="en-US" sz="3200" dirty="0" smtClean="0"/>
              <a:t>: Ask more questions when I’m stuck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B</a:t>
            </a:r>
            <a:r>
              <a:rPr lang="en-US" sz="3200" dirty="0" smtClean="0"/>
              <a:t>: Ask others for their thoughts for each question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C</a:t>
            </a:r>
            <a:r>
              <a:rPr lang="en-US" sz="3200" dirty="0" smtClean="0"/>
              <a:t>: Focus on the task – fewer distractions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D</a:t>
            </a:r>
            <a:r>
              <a:rPr lang="en-US" sz="3200" dirty="0" smtClean="0"/>
              <a:t>: Complete my homework so I feel more comfortable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E</a:t>
            </a:r>
            <a:r>
              <a:rPr lang="en-US" sz="3200" dirty="0" smtClean="0"/>
              <a:t>: Help the group to work together on each question</a:t>
            </a:r>
            <a:endParaRPr lang="en-CA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2245110689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Education Research!</a:t>
            </a:r>
            <a:endParaRPr lang="en-CA" dirty="0" smtClean="0"/>
          </a:p>
        </p:txBody>
      </p:sp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2" cstate="print"/>
          <a:srcRect t="7985" r="1836" b="574"/>
          <a:stretch>
            <a:fillRect/>
          </a:stretch>
        </p:blipFill>
        <p:spPr bwMode="auto">
          <a:xfrm>
            <a:off x="0" y="1146664"/>
            <a:ext cx="9144000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5978525" y="1146664"/>
            <a:ext cx="3165475" cy="1422400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5969000" y="1353039"/>
            <a:ext cx="3030538" cy="1243012"/>
          </a:xfrm>
          <a:custGeom>
            <a:avLst/>
            <a:gdLst>
              <a:gd name="connsiteX0" fmla="*/ 0 w 3027872"/>
              <a:gd name="connsiteY0" fmla="*/ 0 h 1242204"/>
              <a:gd name="connsiteX1" fmla="*/ 2967487 w 3027872"/>
              <a:gd name="connsiteY1" fmla="*/ 0 h 1242204"/>
              <a:gd name="connsiteX2" fmla="*/ 3027872 w 3027872"/>
              <a:gd name="connsiteY2" fmla="*/ 1242204 h 1242204"/>
              <a:gd name="connsiteX0" fmla="*/ 0 w 3036498"/>
              <a:gd name="connsiteY0" fmla="*/ 0 h 1242204"/>
              <a:gd name="connsiteX1" fmla="*/ 3036498 w 3036498"/>
              <a:gd name="connsiteY1" fmla="*/ 8626 h 1242204"/>
              <a:gd name="connsiteX2" fmla="*/ 3027872 w 3036498"/>
              <a:gd name="connsiteY2" fmla="*/ 1242204 h 1242204"/>
              <a:gd name="connsiteX0" fmla="*/ 0 w 3030747"/>
              <a:gd name="connsiteY0" fmla="*/ 17253 h 1259457"/>
              <a:gd name="connsiteX1" fmla="*/ 3010619 w 3030747"/>
              <a:gd name="connsiteY1" fmla="*/ 0 h 1259457"/>
              <a:gd name="connsiteX2" fmla="*/ 3027872 w 3030747"/>
              <a:gd name="connsiteY2" fmla="*/ 1259457 h 1259457"/>
              <a:gd name="connsiteX0" fmla="*/ 0 w 3030747"/>
              <a:gd name="connsiteY0" fmla="*/ 0 h 1242204"/>
              <a:gd name="connsiteX1" fmla="*/ 3027871 w 3030747"/>
              <a:gd name="connsiteY1" fmla="*/ 25879 h 1242204"/>
              <a:gd name="connsiteX2" fmla="*/ 3027872 w 3030747"/>
              <a:gd name="connsiteY2" fmla="*/ 1242204 h 1242204"/>
              <a:gd name="connsiteX0" fmla="*/ 0 w 3030747"/>
              <a:gd name="connsiteY0" fmla="*/ 0 h 1242204"/>
              <a:gd name="connsiteX1" fmla="*/ 3001992 w 3030747"/>
              <a:gd name="connsiteY1" fmla="*/ 0 h 1242204"/>
              <a:gd name="connsiteX2" fmla="*/ 3027872 w 3030747"/>
              <a:gd name="connsiteY2" fmla="*/ 1242204 h 1242204"/>
              <a:gd name="connsiteX0" fmla="*/ 0 w 3030747"/>
              <a:gd name="connsiteY0" fmla="*/ 0 h 1242204"/>
              <a:gd name="connsiteX1" fmla="*/ 3027872 w 3030747"/>
              <a:gd name="connsiteY1" fmla="*/ 0 h 1242204"/>
              <a:gd name="connsiteX2" fmla="*/ 3027872 w 3030747"/>
              <a:gd name="connsiteY2" fmla="*/ 1242204 h 1242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30747" h="1242204">
                <a:moveTo>
                  <a:pt x="0" y="0"/>
                </a:moveTo>
                <a:lnTo>
                  <a:pt x="3027872" y="0"/>
                </a:lnTo>
                <a:cubicBezTo>
                  <a:pt x="3024997" y="411193"/>
                  <a:pt x="3030747" y="831011"/>
                  <a:pt x="3027872" y="1242204"/>
                </a:cubicBezTo>
              </a:path>
            </a:pathLst>
          </a:custGeom>
          <a:noFill/>
          <a:ln w="28575" cap="flat" cmpd="sng" algn="ctr">
            <a:solidFill>
              <a:schemeClr val="accent4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812800" y="1866190"/>
            <a:ext cx="2101850" cy="3466803"/>
            <a:chOff x="3789132" y="2370435"/>
            <a:chExt cx="2101850" cy="3466803"/>
          </a:xfrm>
          <a:solidFill>
            <a:srgbClr val="F6DB3C"/>
          </a:solidFill>
        </p:grpSpPr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3789132" y="2370435"/>
              <a:ext cx="2101850" cy="95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solidFill>
                    <a:srgbClr val="C00000"/>
                  </a:solidFill>
                </a:rPr>
                <a:t>colleague</a:t>
              </a:r>
              <a:endParaRPr lang="en-US" sz="2800" b="1" dirty="0">
                <a:solidFill>
                  <a:srgbClr val="C00000"/>
                </a:solidFill>
              </a:endParaRPr>
            </a:p>
            <a:p>
              <a:pPr algn="ctr">
                <a:defRPr/>
              </a:pPr>
              <a:r>
                <a:rPr lang="en-US" sz="2800" b="1" dirty="0">
                  <a:solidFill>
                    <a:srgbClr val="C00000"/>
                  </a:solidFill>
                </a:rPr>
                <a:t>g = 0.54</a:t>
              </a: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5422900" y="3370263"/>
              <a:ext cx="241300" cy="2466975"/>
            </a:xfrm>
            <a:custGeom>
              <a:avLst/>
              <a:gdLst>
                <a:gd name="T0" fmla="*/ 0 w 957532"/>
                <a:gd name="T1" fmla="*/ 518200074 h 1443485"/>
                <a:gd name="T2" fmla="*/ 0 w 957532"/>
                <a:gd name="T3" fmla="*/ 1044634 h 1443485"/>
                <a:gd name="T4" fmla="*/ 0 w 957532"/>
                <a:gd name="T5" fmla="*/ 524468779 h 1443485"/>
                <a:gd name="T6" fmla="*/ 0 60000 65536"/>
                <a:gd name="T7" fmla="*/ 0 60000 65536"/>
                <a:gd name="T8" fmla="*/ 0 60000 65536"/>
                <a:gd name="T9" fmla="*/ 0 w 957532"/>
                <a:gd name="T10" fmla="*/ 0 h 1443485"/>
                <a:gd name="T11" fmla="*/ 957532 w 957532"/>
                <a:gd name="T12" fmla="*/ 1443485 h 14434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57532" h="1443485">
                  <a:moveTo>
                    <a:pt x="0" y="1426233"/>
                  </a:moveTo>
                  <a:cubicBezTo>
                    <a:pt x="168934" y="712397"/>
                    <a:pt x="323490" y="0"/>
                    <a:pt x="483079" y="2875"/>
                  </a:cubicBezTo>
                  <a:cubicBezTo>
                    <a:pt x="642668" y="5750"/>
                    <a:pt x="836043" y="721023"/>
                    <a:pt x="957532" y="1443485"/>
                  </a:cubicBezTo>
                </a:path>
              </a:pathLst>
            </a:cu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637303" y="1790744"/>
            <a:ext cx="1979613" cy="3538973"/>
            <a:chOff x="6637303" y="2309161"/>
            <a:chExt cx="1979613" cy="3539189"/>
          </a:xfrm>
        </p:grpSpPr>
        <p:sp>
          <p:nvSpPr>
            <p:cNvPr id="33810" name="Freeform 10"/>
            <p:cNvSpPr>
              <a:spLocks/>
            </p:cNvSpPr>
            <p:nvPr/>
          </p:nvSpPr>
          <p:spPr bwMode="auto">
            <a:xfrm>
              <a:off x="6948337" y="3381375"/>
              <a:ext cx="241300" cy="2466975"/>
            </a:xfrm>
            <a:custGeom>
              <a:avLst/>
              <a:gdLst>
                <a:gd name="T0" fmla="*/ 0 w 957532"/>
                <a:gd name="T1" fmla="*/ 2147483647 h 1443485"/>
                <a:gd name="T2" fmla="*/ 0 w 957532"/>
                <a:gd name="T3" fmla="*/ 15230920 h 1443485"/>
                <a:gd name="T4" fmla="*/ 0 w 957532"/>
                <a:gd name="T5" fmla="*/ 2147483647 h 1443485"/>
                <a:gd name="T6" fmla="*/ 0 60000 65536"/>
                <a:gd name="T7" fmla="*/ 0 60000 65536"/>
                <a:gd name="T8" fmla="*/ 0 60000 65536"/>
                <a:gd name="T9" fmla="*/ 0 w 957532"/>
                <a:gd name="T10" fmla="*/ 0 h 1443485"/>
                <a:gd name="T11" fmla="*/ 957532 w 957532"/>
                <a:gd name="T12" fmla="*/ 1443485 h 14434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57532" h="1443485">
                  <a:moveTo>
                    <a:pt x="0" y="1426233"/>
                  </a:moveTo>
                  <a:cubicBezTo>
                    <a:pt x="168934" y="712397"/>
                    <a:pt x="323490" y="0"/>
                    <a:pt x="483079" y="2875"/>
                  </a:cubicBezTo>
                  <a:cubicBezTo>
                    <a:pt x="642668" y="5750"/>
                    <a:pt x="836043" y="721023"/>
                    <a:pt x="957532" y="1443485"/>
                  </a:cubicBezTo>
                </a:path>
              </a:pathLst>
            </a:custGeom>
            <a:solidFill>
              <a:srgbClr val="33CC33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33811" name="TextBox 6"/>
            <p:cNvSpPr txBox="1">
              <a:spLocks noChangeArrowheads="1"/>
            </p:cNvSpPr>
            <p:nvPr/>
          </p:nvSpPr>
          <p:spPr bwMode="auto">
            <a:xfrm>
              <a:off x="6637303" y="2309161"/>
              <a:ext cx="1979613" cy="95408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York Mills</a:t>
              </a:r>
            </a:p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g = </a:t>
              </a:r>
              <a:r>
                <a:rPr lang="en-US" sz="2800" b="1" dirty="0" smtClean="0">
                  <a:solidFill>
                    <a:srgbClr val="C00000"/>
                  </a:solidFill>
                </a:rPr>
                <a:t>0.58</a:t>
              </a:r>
              <a:endParaRPr lang="en-US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5384073" y="2681776"/>
            <a:ext cx="3531300" cy="2886075"/>
            <a:chOff x="5384771" y="3200400"/>
            <a:chExt cx="3530629" cy="2886075"/>
          </a:xfrm>
        </p:grpSpPr>
        <p:sp>
          <p:nvSpPr>
            <p:cNvPr id="33809" name="TextBox 6"/>
            <p:cNvSpPr txBox="1">
              <a:spLocks noChangeArrowheads="1"/>
            </p:cNvSpPr>
            <p:nvPr/>
          </p:nvSpPr>
          <p:spPr bwMode="auto">
            <a:xfrm>
              <a:off x="5384771" y="3864643"/>
              <a:ext cx="3049668" cy="1384995"/>
            </a:xfrm>
            <a:prstGeom prst="rect">
              <a:avLst/>
            </a:prstGeom>
            <a:solidFill>
              <a:srgbClr val="FFFFFF">
                <a:alpha val="78038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Workshop Physics,</a:t>
              </a:r>
            </a:p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Dickinson College</a:t>
              </a:r>
            </a:p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g = </a:t>
              </a:r>
              <a:r>
                <a:rPr lang="en-US" sz="2800" b="1" dirty="0" smtClean="0">
                  <a:solidFill>
                    <a:srgbClr val="C00000"/>
                  </a:solidFill>
                </a:rPr>
                <a:t>0.74</a:t>
              </a:r>
              <a:endParaRPr 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33808" name="Oval 16"/>
            <p:cNvSpPr>
              <a:spLocks noChangeArrowheads="1"/>
            </p:cNvSpPr>
            <p:nvPr/>
          </p:nvSpPr>
          <p:spPr bwMode="auto">
            <a:xfrm>
              <a:off x="8362950" y="3200400"/>
              <a:ext cx="552450" cy="2886075"/>
            </a:xfrm>
            <a:prstGeom prst="ellips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3152354" y="2517873"/>
            <a:ext cx="2256545" cy="2815028"/>
            <a:chOff x="3620787" y="3022210"/>
            <a:chExt cx="2256408" cy="2815028"/>
          </a:xfrm>
        </p:grpSpPr>
        <p:sp>
          <p:nvSpPr>
            <p:cNvPr id="33806" name="TextBox 6"/>
            <p:cNvSpPr txBox="1">
              <a:spLocks noChangeArrowheads="1"/>
            </p:cNvSpPr>
            <p:nvPr/>
          </p:nvSpPr>
          <p:spPr bwMode="auto">
            <a:xfrm>
              <a:off x="3620787" y="3022210"/>
              <a:ext cx="2256408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C00000"/>
                  </a:solidFill>
                </a:rPr>
                <a:t>colleague</a:t>
              </a:r>
              <a:endParaRPr lang="en-US" sz="2800" b="1" dirty="0">
                <a:solidFill>
                  <a:srgbClr val="C00000"/>
                </a:solidFill>
              </a:endParaRPr>
            </a:p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g = 0.41</a:t>
              </a:r>
            </a:p>
          </p:txBody>
        </p:sp>
        <p:sp>
          <p:nvSpPr>
            <p:cNvPr id="33807" name="Freeform 16"/>
            <p:cNvSpPr>
              <a:spLocks/>
            </p:cNvSpPr>
            <p:nvPr/>
          </p:nvSpPr>
          <p:spPr bwMode="auto">
            <a:xfrm>
              <a:off x="5422900" y="3370263"/>
              <a:ext cx="241300" cy="2466975"/>
            </a:xfrm>
            <a:custGeom>
              <a:avLst/>
              <a:gdLst>
                <a:gd name="T0" fmla="*/ 0 w 957532"/>
                <a:gd name="T1" fmla="*/ 2147483647 h 1443485"/>
                <a:gd name="T2" fmla="*/ 0 w 957532"/>
                <a:gd name="T3" fmla="*/ 15230920 h 1443485"/>
                <a:gd name="T4" fmla="*/ 0 w 957532"/>
                <a:gd name="T5" fmla="*/ 2147483647 h 1443485"/>
                <a:gd name="T6" fmla="*/ 0 60000 65536"/>
                <a:gd name="T7" fmla="*/ 0 60000 65536"/>
                <a:gd name="T8" fmla="*/ 0 60000 65536"/>
                <a:gd name="T9" fmla="*/ 0 w 957532"/>
                <a:gd name="T10" fmla="*/ 0 h 1443485"/>
                <a:gd name="T11" fmla="*/ 957532 w 957532"/>
                <a:gd name="T12" fmla="*/ 1443485 h 14434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57532" h="1443485">
                  <a:moveTo>
                    <a:pt x="0" y="1426233"/>
                  </a:moveTo>
                  <a:cubicBezTo>
                    <a:pt x="168934" y="712397"/>
                    <a:pt x="323490" y="0"/>
                    <a:pt x="483079" y="2875"/>
                  </a:cubicBezTo>
                  <a:cubicBezTo>
                    <a:pt x="642668" y="5750"/>
                    <a:pt x="836043" y="721023"/>
                    <a:pt x="957532" y="1443485"/>
                  </a:cubicBezTo>
                </a:path>
              </a:pathLst>
            </a:custGeom>
            <a:solidFill>
              <a:srgbClr val="92D050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9" name="Freeform 18"/>
          <p:cNvSpPr/>
          <p:nvPr/>
        </p:nvSpPr>
        <p:spPr bwMode="auto">
          <a:xfrm>
            <a:off x="559558" y="3969224"/>
            <a:ext cx="4053385" cy="1380698"/>
          </a:xfrm>
          <a:custGeom>
            <a:avLst/>
            <a:gdLst>
              <a:gd name="connsiteX0" fmla="*/ 0 w 4053385"/>
              <a:gd name="connsiteY0" fmla="*/ 1326107 h 1380698"/>
              <a:gd name="connsiteX1" fmla="*/ 354842 w 4053385"/>
              <a:gd name="connsiteY1" fmla="*/ 1244221 h 1380698"/>
              <a:gd name="connsiteX2" fmla="*/ 928048 w 4053385"/>
              <a:gd name="connsiteY2" fmla="*/ 930322 h 1380698"/>
              <a:gd name="connsiteX3" fmla="*/ 1351129 w 4053385"/>
              <a:gd name="connsiteY3" fmla="*/ 439003 h 1380698"/>
              <a:gd name="connsiteX4" fmla="*/ 1856096 w 4053385"/>
              <a:gd name="connsiteY4" fmla="*/ 56866 h 1380698"/>
              <a:gd name="connsiteX5" fmla="*/ 2429302 w 4053385"/>
              <a:gd name="connsiteY5" fmla="*/ 97809 h 1380698"/>
              <a:gd name="connsiteX6" fmla="*/ 2975212 w 4053385"/>
              <a:gd name="connsiteY6" fmla="*/ 602776 h 1380698"/>
              <a:gd name="connsiteX7" fmla="*/ 3411941 w 4053385"/>
              <a:gd name="connsiteY7" fmla="*/ 984913 h 1380698"/>
              <a:gd name="connsiteX8" fmla="*/ 3739487 w 4053385"/>
              <a:gd name="connsiteY8" fmla="*/ 1216925 h 1380698"/>
              <a:gd name="connsiteX9" fmla="*/ 4053385 w 4053385"/>
              <a:gd name="connsiteY9" fmla="*/ 1380698 h 1380698"/>
              <a:gd name="connsiteX0" fmla="*/ 0 w 4053385"/>
              <a:gd name="connsiteY0" fmla="*/ 1326107 h 1380698"/>
              <a:gd name="connsiteX1" fmla="*/ 354842 w 4053385"/>
              <a:gd name="connsiteY1" fmla="*/ 1244221 h 1380698"/>
              <a:gd name="connsiteX2" fmla="*/ 900752 w 4053385"/>
              <a:gd name="connsiteY2" fmla="*/ 889379 h 1380698"/>
              <a:gd name="connsiteX3" fmla="*/ 1351129 w 4053385"/>
              <a:gd name="connsiteY3" fmla="*/ 439003 h 1380698"/>
              <a:gd name="connsiteX4" fmla="*/ 1856096 w 4053385"/>
              <a:gd name="connsiteY4" fmla="*/ 56866 h 1380698"/>
              <a:gd name="connsiteX5" fmla="*/ 2429302 w 4053385"/>
              <a:gd name="connsiteY5" fmla="*/ 97809 h 1380698"/>
              <a:gd name="connsiteX6" fmla="*/ 2975212 w 4053385"/>
              <a:gd name="connsiteY6" fmla="*/ 602776 h 1380698"/>
              <a:gd name="connsiteX7" fmla="*/ 3411941 w 4053385"/>
              <a:gd name="connsiteY7" fmla="*/ 984913 h 1380698"/>
              <a:gd name="connsiteX8" fmla="*/ 3739487 w 4053385"/>
              <a:gd name="connsiteY8" fmla="*/ 1216925 h 1380698"/>
              <a:gd name="connsiteX9" fmla="*/ 4053385 w 4053385"/>
              <a:gd name="connsiteY9" fmla="*/ 1380698 h 138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53385" h="1380698">
                <a:moveTo>
                  <a:pt x="0" y="1326107"/>
                </a:moveTo>
                <a:cubicBezTo>
                  <a:pt x="100083" y="1318146"/>
                  <a:pt x="204717" y="1317009"/>
                  <a:pt x="354842" y="1244221"/>
                </a:cubicBezTo>
                <a:cubicBezTo>
                  <a:pt x="504967" y="1171433"/>
                  <a:pt x="734704" y="1023582"/>
                  <a:pt x="900752" y="889379"/>
                </a:cubicBezTo>
                <a:cubicBezTo>
                  <a:pt x="1066800" y="755176"/>
                  <a:pt x="1191905" y="577755"/>
                  <a:pt x="1351129" y="439003"/>
                </a:cubicBezTo>
                <a:cubicBezTo>
                  <a:pt x="1510353" y="300251"/>
                  <a:pt x="1676401" y="113732"/>
                  <a:pt x="1856096" y="56866"/>
                </a:cubicBezTo>
                <a:cubicBezTo>
                  <a:pt x="2035792" y="0"/>
                  <a:pt x="2242783" y="6824"/>
                  <a:pt x="2429302" y="97809"/>
                </a:cubicBezTo>
                <a:cubicBezTo>
                  <a:pt x="2615821" y="188794"/>
                  <a:pt x="2811439" y="454925"/>
                  <a:pt x="2975212" y="602776"/>
                </a:cubicBezTo>
                <a:cubicBezTo>
                  <a:pt x="3138985" y="750627"/>
                  <a:pt x="3284562" y="882555"/>
                  <a:pt x="3411941" y="984913"/>
                </a:cubicBezTo>
                <a:cubicBezTo>
                  <a:pt x="3539320" y="1087271"/>
                  <a:pt x="3632580" y="1150961"/>
                  <a:pt x="3739487" y="1216925"/>
                </a:cubicBezTo>
                <a:cubicBezTo>
                  <a:pt x="3846394" y="1282889"/>
                  <a:pt x="3949889" y="1331793"/>
                  <a:pt x="4053385" y="1380698"/>
                </a:cubicBezTo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727" y="4558354"/>
            <a:ext cx="195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Lecture</a:t>
            </a:r>
            <a:endParaRPr lang="en-CA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000" dirty="0" smtClean="0"/>
              <a:t>Insight #4</a:t>
            </a:r>
            <a:endParaRPr lang="en-CA" sz="80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641444" y="3886200"/>
            <a:ext cx="7956645" cy="643270"/>
          </a:xfrm>
        </p:spPr>
        <p:txBody>
          <a:bodyPr/>
          <a:lstStyle/>
          <a:p>
            <a:r>
              <a:rPr lang="en-US" sz="4400" dirty="0" smtClean="0"/>
              <a:t>Higher-Order Thinking Skills</a:t>
            </a:r>
            <a:endParaRPr lang="en-CA" sz="44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Work Success?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Consistent success depends on providing tasks that </a:t>
            </a:r>
            <a:r>
              <a:rPr lang="en-US" dirty="0" smtClean="0">
                <a:solidFill>
                  <a:srgbClr val="92D050"/>
                </a:solidFill>
              </a:rPr>
              <a:t>require</a:t>
            </a:r>
            <a:r>
              <a:rPr lang="en-US" dirty="0" smtClean="0"/>
              <a:t> the ideas and energy of each group member.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rgbClr val="F6DB3C"/>
                </a:solidFill>
              </a:rPr>
              <a:t>Option A</a:t>
            </a:r>
            <a:r>
              <a:rPr lang="en-US" dirty="0" smtClean="0"/>
              <a:t>: Games</a:t>
            </a:r>
          </a:p>
          <a:p>
            <a:pPr algn="ctr">
              <a:buNone/>
            </a:pPr>
            <a:r>
              <a:rPr lang="en-US" dirty="0" smtClean="0">
                <a:solidFill>
                  <a:srgbClr val="F6DB3C"/>
                </a:solidFill>
              </a:rPr>
              <a:t>Option B</a:t>
            </a:r>
            <a:r>
              <a:rPr lang="en-US" dirty="0" smtClean="0"/>
              <a:t>: Divide up work (Jigsaw)</a:t>
            </a:r>
          </a:p>
          <a:p>
            <a:pPr algn="ctr">
              <a:buNone/>
            </a:pPr>
            <a:r>
              <a:rPr lang="en-US" dirty="0" smtClean="0">
                <a:solidFill>
                  <a:srgbClr val="F6DB3C"/>
                </a:solidFill>
              </a:rPr>
              <a:t>Option C</a:t>
            </a:r>
            <a:r>
              <a:rPr lang="en-US" dirty="0" smtClean="0"/>
              <a:t>: Higher-Order Thinking 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224" y="8298"/>
            <a:ext cx="8946776" cy="1143000"/>
          </a:xfrm>
        </p:spPr>
        <p:txBody>
          <a:bodyPr/>
          <a:lstStyle/>
          <a:p>
            <a:r>
              <a:rPr lang="en-US" dirty="0" smtClean="0"/>
              <a:t>Sample Lesson 1 (Chris Meyer) </a:t>
            </a:r>
            <a:endParaRPr lang="en-CA" dirty="0"/>
          </a:p>
        </p:txBody>
      </p:sp>
      <p:pic>
        <p:nvPicPr>
          <p:cNvPr id="5" name="Content Placeholder 4" descr="Optics notes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083"/>
          <a:stretch>
            <a:fillRect/>
          </a:stretch>
        </p:blipFill>
        <p:spPr>
          <a:xfrm>
            <a:off x="0" y="1199364"/>
            <a:ext cx="9144000" cy="11317272"/>
          </a:xfrm>
        </p:spPr>
      </p:pic>
      <p:sp>
        <p:nvSpPr>
          <p:cNvPr id="4" name="Rounded Rectangle 3"/>
          <p:cNvSpPr/>
          <p:nvPr/>
        </p:nvSpPr>
        <p:spPr bwMode="auto">
          <a:xfrm>
            <a:off x="895350" y="3686175"/>
            <a:ext cx="7448550" cy="293370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838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224" y="8298"/>
            <a:ext cx="8946776" cy="1143000"/>
          </a:xfrm>
        </p:spPr>
        <p:txBody>
          <a:bodyPr/>
          <a:lstStyle/>
          <a:p>
            <a:r>
              <a:rPr lang="en-US" dirty="0" smtClean="0"/>
              <a:t>Sample Lesson 1 (Chris Meyer) </a:t>
            </a:r>
            <a:endParaRPr lang="en-C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33721"/>
            <a:ext cx="9132569" cy="6383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 bwMode="auto">
          <a:xfrm>
            <a:off x="0" y="1796902"/>
            <a:ext cx="8133907" cy="4508205"/>
          </a:xfrm>
          <a:prstGeom prst="roundRect">
            <a:avLst>
              <a:gd name="adj" fmla="val 10299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Lesson 2 (Mike </a:t>
            </a:r>
            <a:r>
              <a:rPr lang="en-US" dirty="0" err="1" smtClean="0"/>
              <a:t>Doig</a:t>
            </a:r>
            <a:r>
              <a:rPr lang="en-US" dirty="0" smtClean="0"/>
              <a:t>)</a:t>
            </a:r>
            <a:endParaRPr lang="en-C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09972"/>
            <a:ext cx="9291853" cy="574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Pedagogical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Use Bloom’s taxonomy to identify the level of thinking for the questions in the Total Internal Reflection investigation and the </a:t>
            </a:r>
            <a:r>
              <a:rPr lang="en-US" sz="3600" dirty="0" smtClean="0">
                <a:solidFill>
                  <a:srgbClr val="F6DB3C"/>
                </a:solidFill>
              </a:rPr>
              <a:t>exercise</a:t>
            </a:r>
            <a:r>
              <a:rPr lang="en-US" sz="3600" dirty="0" smtClean="0"/>
              <a:t> page from my old lesson. 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Change roles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results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0484" name="Picture 2" descr="http://images3.wikia.nocookie.net/__cb20060319035029/starwars/images/f/fa/Ds2destroyed.jpg"/>
          <p:cNvPicPr>
            <a:picLocks noChangeAspect="1" noChangeArrowheads="1"/>
          </p:cNvPicPr>
          <p:nvPr/>
        </p:nvPicPr>
        <p:blipFill>
          <a:blip r:embed="rId2" cstate="print"/>
          <a:srcRect l="19530" r="19110"/>
          <a:stretch>
            <a:fillRect/>
          </a:stretch>
        </p:blipFill>
        <p:spPr bwMode="auto">
          <a:xfrm>
            <a:off x="0" y="277813"/>
            <a:ext cx="9144000" cy="62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8" name="Picture 4" descr="Blooms_Taxonomy_for_Thinking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22515"/>
            <a:ext cx="9148392" cy="738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3449054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000" dirty="0" smtClean="0"/>
              <a:t>Insight #5</a:t>
            </a:r>
            <a:endParaRPr lang="en-CA" sz="80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643270"/>
          </a:xfrm>
        </p:spPr>
        <p:txBody>
          <a:bodyPr/>
          <a:lstStyle/>
          <a:p>
            <a:r>
              <a:rPr lang="en-US" sz="4400" dirty="0" smtClean="0"/>
              <a:t>Deliberate Practice</a:t>
            </a:r>
            <a:endParaRPr lang="en-CA" sz="44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75908"/>
            <a:ext cx="8431619" cy="448694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My students would improve the most if they:</a:t>
            </a:r>
          </a:p>
          <a:p>
            <a:pPr>
              <a:buNone/>
            </a:pPr>
            <a:r>
              <a:rPr lang="en-US" dirty="0" smtClean="0">
                <a:solidFill>
                  <a:srgbClr val="F6DB3C"/>
                </a:solidFill>
              </a:rPr>
              <a:t>A: </a:t>
            </a:r>
            <a:r>
              <a:rPr lang="en-US" dirty="0" smtClean="0"/>
              <a:t>paid more attention in class</a:t>
            </a:r>
          </a:p>
          <a:p>
            <a:pPr>
              <a:buNone/>
            </a:pPr>
            <a:r>
              <a:rPr lang="en-US" dirty="0" smtClean="0">
                <a:solidFill>
                  <a:srgbClr val="F6DB3C"/>
                </a:solidFill>
              </a:rPr>
              <a:t>B: </a:t>
            </a:r>
            <a:r>
              <a:rPr lang="en-US" dirty="0" smtClean="0"/>
              <a:t>completed more of </a:t>
            </a:r>
            <a:r>
              <a:rPr lang="en-US" dirty="0" smtClean="0"/>
              <a:t>their homework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6DB3C"/>
                </a:solidFill>
              </a:rPr>
              <a:t>C: </a:t>
            </a:r>
            <a:r>
              <a:rPr lang="en-US" dirty="0" smtClean="0"/>
              <a:t>came to class better equipped / prepared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392238"/>
            <a:ext cx="9144000" cy="423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Homework Practice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8614" y="5732058"/>
            <a:ext cx="8366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Kim, </a:t>
            </a:r>
            <a:r>
              <a:rPr lang="en-C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Eunsook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and Sung-Jae Pak. "Students do not overcome conceptual difficulties after solving 1000 traditional problems."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American Journal of Physics 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70.7 (2002): 759-765.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67758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Homework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3938"/>
            <a:ext cx="8229600" cy="51022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dirty="0" smtClean="0"/>
              <a:t>More questions </a:t>
            </a:r>
            <a:r>
              <a:rPr lang="en-US" sz="4400" dirty="0" smtClean="0">
                <a:sym typeface="Symbol"/>
              </a:rPr>
              <a:t></a:t>
            </a:r>
            <a:r>
              <a:rPr lang="en-US" dirty="0" smtClean="0">
                <a:sym typeface="Symbol"/>
              </a:rPr>
              <a:t> greater understanding</a:t>
            </a:r>
            <a:endParaRPr lang="en-US" dirty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3588" y="1839913"/>
            <a:ext cx="7685087" cy="501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does this happen?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Choose a role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ideas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6533" y="1037230"/>
            <a:ext cx="6929971" cy="633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 Circular Motion Work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Expert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75" y="1228726"/>
            <a:ext cx="5448300" cy="4897438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92D050"/>
                </a:solidFill>
              </a:rPr>
              <a:t>Robust: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3600" b="1" dirty="0" smtClean="0"/>
              <a:t>Many interconnections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3600" dirty="0" smtClean="0">
                <a:solidFill>
                  <a:srgbClr val="92D050"/>
                </a:solidFill>
              </a:rPr>
              <a:t>Contextual: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3600" b="1" dirty="0" smtClean="0"/>
              <a:t>When to apply it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3600" dirty="0" smtClean="0">
                <a:solidFill>
                  <a:srgbClr val="92D050"/>
                </a:solidFill>
              </a:rPr>
              <a:t>Deep: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3600" b="1" dirty="0" smtClean="0"/>
              <a:t>Focus on underlying patterns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en-US" sz="3600" dirty="0" smtClean="0"/>
          </a:p>
          <a:p>
            <a:pPr marL="0" indent="0" algn="ctr">
              <a:buFont typeface="Wingdings" pitchFamily="2" charset="2"/>
              <a:buNone/>
              <a:defRPr/>
            </a:pPr>
            <a:endParaRPr lang="en-US" sz="3600" b="1" dirty="0"/>
          </a:p>
        </p:txBody>
      </p:sp>
      <p:pic>
        <p:nvPicPr>
          <p:cNvPr id="1028" name="Picture 4" descr="http://images.sodahead.com/profiles/0/0/3/6/3/1/7/0/3/Pinky-and-the-brain-1075234939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7283" y="1209675"/>
            <a:ext cx="3349892" cy="4933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55" y="-11113"/>
            <a:ext cx="8814391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New Circular Motion </a:t>
            </a:r>
            <a:r>
              <a:rPr lang="en-US" dirty="0" smtClean="0"/>
              <a:t>Work</a:t>
            </a:r>
            <a:endParaRPr lang="en-US" dirty="0"/>
          </a:p>
        </p:txBody>
      </p:sp>
      <p:pic>
        <p:nvPicPr>
          <p:cNvPr id="36870" name="Picture 6" descr="C:\Documents and Settings\Chris\My Documents\Teaching\12 Physics - New\Sample Student Work\12 Thinking Circular - A.jpg"/>
          <p:cNvPicPr>
            <a:picLocks noChangeAspect="1" noChangeArrowheads="1"/>
          </p:cNvPicPr>
          <p:nvPr/>
        </p:nvPicPr>
        <p:blipFill>
          <a:blip r:embed="rId2" cstate="screen"/>
          <a:srcRect l="6163" t="2638" r="4185"/>
          <a:stretch>
            <a:fillRect/>
          </a:stretch>
        </p:blipFill>
        <p:spPr bwMode="auto">
          <a:xfrm>
            <a:off x="0" y="1177446"/>
            <a:ext cx="9144000" cy="135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212651" y="1392860"/>
            <a:ext cx="8537944" cy="1616154"/>
            <a:chOff x="212651" y="1392860"/>
            <a:chExt cx="8537944" cy="1616154"/>
          </a:xfrm>
        </p:grpSpPr>
        <p:sp>
          <p:nvSpPr>
            <p:cNvPr id="4" name="Rounded Rectangle 3"/>
            <p:cNvSpPr/>
            <p:nvPr/>
          </p:nvSpPr>
          <p:spPr bwMode="auto">
            <a:xfrm>
              <a:off x="212651" y="1935126"/>
              <a:ext cx="8537944" cy="1073888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24768" y="1392860"/>
              <a:ext cx="5837274" cy="523220"/>
            </a:xfrm>
            <a:prstGeom prst="rect">
              <a:avLst/>
            </a:prstGeom>
            <a:solidFill>
              <a:srgbClr val="FF9999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Context &amp; statement to evaluate</a:t>
              </a:r>
              <a:endParaRPr lang="en-CA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69308" y="2395856"/>
            <a:ext cx="4529470" cy="2803461"/>
            <a:chOff x="1360967" y="1254631"/>
            <a:chExt cx="4529470" cy="2803461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1360967" y="1835888"/>
              <a:ext cx="2573079" cy="2222204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24768" y="1254631"/>
              <a:ext cx="4465669" cy="523220"/>
            </a:xfrm>
            <a:prstGeom prst="rect">
              <a:avLst/>
            </a:prstGeom>
            <a:solidFill>
              <a:srgbClr val="FF9999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Pictured in multiple ways</a:t>
              </a:r>
              <a:endParaRPr lang="en-CA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36064" y="2388760"/>
            <a:ext cx="4848447" cy="2899159"/>
            <a:chOff x="3675323" y="1158933"/>
            <a:chExt cx="4848447" cy="2899159"/>
          </a:xfrm>
        </p:grpSpPr>
        <p:sp>
          <p:nvSpPr>
            <p:cNvPr id="11" name="Rounded Rectangle 10"/>
            <p:cNvSpPr/>
            <p:nvPr/>
          </p:nvSpPr>
          <p:spPr bwMode="auto">
            <a:xfrm>
              <a:off x="3675323" y="1715389"/>
              <a:ext cx="4848447" cy="2342703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9624" y="1158933"/>
              <a:ext cx="4465669" cy="523220"/>
            </a:xfrm>
            <a:prstGeom prst="rect">
              <a:avLst/>
            </a:prstGeom>
            <a:solidFill>
              <a:srgbClr val="FF9999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Focus on explanation</a:t>
              </a:r>
              <a:endParaRPr lang="en-CA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9600" dirty="0" smtClean="0"/>
              <a:t>Conclusion</a:t>
            </a:r>
            <a:endParaRPr lang="en-CA" sz="9600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Help each other to teach better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3" cstate="print"/>
          <a:srcRect l="6952" t="12743" r="5727" b="22832"/>
          <a:stretch>
            <a:fillRect/>
          </a:stretch>
        </p:blipFill>
        <p:spPr bwMode="auto">
          <a:xfrm>
            <a:off x="1219200" y="895350"/>
            <a:ext cx="6705600" cy="596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525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6DB3C"/>
                </a:solidFill>
              </a:rPr>
              <a:t>What’s Going on Upstairs?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Research is </a:t>
            </a:r>
            <a:r>
              <a:rPr lang="en-US" dirty="0" smtClean="0">
                <a:solidFill>
                  <a:srgbClr val="92D050"/>
                </a:solidFill>
              </a:rPr>
              <a:t>Very</a:t>
            </a:r>
            <a:r>
              <a:rPr lang="en-US" dirty="0" smtClean="0"/>
              <a:t> Robust</a:t>
            </a:r>
            <a:endParaRPr lang="en-CA" dirty="0"/>
          </a:p>
        </p:txBody>
      </p:sp>
      <p:pic>
        <p:nvPicPr>
          <p:cNvPr id="182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93290"/>
            <a:ext cx="9143704" cy="455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5896570"/>
            <a:ext cx="8162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Freeman, Scott, et al. "Active learning increases student performance in science, engineering, and mathematics."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Proceedings of the National Academy of Sciences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(2014): 201319030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881" t="29396" r="19440" b="14844"/>
          <a:stretch>
            <a:fillRect/>
          </a:stretch>
        </p:blipFill>
        <p:spPr bwMode="auto">
          <a:xfrm>
            <a:off x="1" y="1050878"/>
            <a:ext cx="9144000" cy="504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York Mills Reformed Physics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2333296" y="6148549"/>
            <a:ext cx="4351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Cohen’s d = 0.38</a:t>
            </a:r>
            <a:endParaRPr lang="en-C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82639" y="4067503"/>
            <a:ext cx="4271749" cy="2665730"/>
            <a:chOff x="982639" y="4067503"/>
            <a:chExt cx="4333642" cy="2665730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525840" y="4067503"/>
              <a:ext cx="3790441" cy="2033752"/>
            </a:xfrm>
            <a:prstGeom prst="roundRect">
              <a:avLst/>
            </a:prstGeom>
            <a:noFill/>
            <a:ln w="762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82639" y="6086902"/>
              <a:ext cx="17878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53.0%</a:t>
              </a:r>
              <a:endParaRPr lang="en-CA" sz="36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349921" y="3466531"/>
            <a:ext cx="3400569" cy="3295933"/>
            <a:chOff x="5368964" y="3466531"/>
            <a:chExt cx="3381526" cy="3295933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5368964" y="3466531"/>
              <a:ext cx="2939463" cy="2666255"/>
            </a:xfrm>
            <a:prstGeom prst="roundRect">
              <a:avLst/>
            </a:prstGeom>
            <a:noFill/>
            <a:ln w="762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62634" y="6116133"/>
              <a:ext cx="17878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60.5%</a:t>
              </a:r>
              <a:endParaRPr lang="en-CA" sz="36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would you do?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67" b="60631"/>
          <a:stretch/>
        </p:blipFill>
        <p:spPr bwMode="auto">
          <a:xfrm>
            <a:off x="0" y="1261238"/>
            <a:ext cx="9144000" cy="559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https://lh4.googleusercontent.com/-KKH0R9Al2u8/AAAAAAAAAAI/AAAAAAAAGEc/Cfw2GuxFHT8/photo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19650" y="2533649"/>
            <a:ext cx="4324350" cy="43243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362243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Challenge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None of us learned this way</a:t>
            </a:r>
          </a:p>
          <a:p>
            <a:r>
              <a:rPr lang="en-US" sz="3600" dirty="0" smtClean="0"/>
              <a:t>None of us were trained in these techniques</a:t>
            </a:r>
          </a:p>
          <a:p>
            <a:endParaRPr lang="en-CA" sz="3600" dirty="0"/>
          </a:p>
        </p:txBody>
      </p:sp>
      <p:pic>
        <p:nvPicPr>
          <p:cNvPr id="99330" name="Picture 2" descr="http://1.bp.blogspot.com/-HL1Xel9RsvQ/UqmdoGT7TfI/AAAAAAAABws/BWGjvZtFqZA/s1600/terra-incognita-de-jo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140" y="3118495"/>
            <a:ext cx="8399721" cy="373950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farm1.staticflickr.com/78/222401409_94295eca58_z.jpg?zz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88" r="26295"/>
          <a:stretch>
            <a:fillRect/>
          </a:stretch>
        </p:blipFill>
        <p:spPr bwMode="auto">
          <a:xfrm>
            <a:off x="4513692" y="1275907"/>
            <a:ext cx="4630308" cy="558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111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Our Challenge</a:t>
            </a:r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48856" y="1158949"/>
            <a:ext cx="4263656" cy="569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Try out little bits and gain comfort and confidence</a:t>
            </a:r>
            <a:endParaRPr kumimoji="0" lang="en-US" sz="3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  <a:sym typeface="Symbo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Share these ideas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Plant the seeds of improved teaching in your school</a:t>
            </a:r>
            <a:endParaRPr kumimoji="0" lang="en-US" sz="3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07744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9181" t="5981" r="9483" b="14655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126429" y="2232837"/>
            <a:ext cx="6229295" cy="1377467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5" t="9655" r="6513" b="41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1968775" y="1954707"/>
            <a:ext cx="3375736" cy="6939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726770624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7176"/>
            <a:ext cx="9144000" cy="1143000"/>
          </a:xfrm>
        </p:spPr>
        <p:txBody>
          <a:bodyPr/>
          <a:lstStyle/>
          <a:p>
            <a:r>
              <a:rPr lang="en-US" dirty="0" smtClean="0"/>
              <a:t>Recommended Reading!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251366" y="1857796"/>
            <a:ext cx="4583876" cy="3687981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Content Knowledge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>
                <a:solidFill>
                  <a:srgbClr val="92D050"/>
                </a:solidFill>
              </a:rPr>
              <a:t>Master Teacher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Pedagogical Knowledge</a:t>
            </a:r>
          </a:p>
          <a:p>
            <a:pPr marL="0" indent="0" algn="ctr">
              <a:buNone/>
            </a:pPr>
            <a:endParaRPr lang="en-US" sz="1200" dirty="0" smtClean="0"/>
          </a:p>
          <a:p>
            <a:pPr marL="0" indent="0" algn="ctr">
              <a:buNone/>
            </a:pPr>
            <a:r>
              <a:rPr lang="en-US" sz="1600" dirty="0" smtClean="0"/>
              <a:t>Download free: </a:t>
            </a:r>
            <a:r>
              <a:rPr lang="en-US" sz="1600" dirty="0" err="1" smtClean="0"/>
              <a:t>google</a:t>
            </a:r>
            <a:r>
              <a:rPr lang="en-US" sz="1600" dirty="0" smtClean="0"/>
              <a:t> “How People Learn”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endParaRPr lang="en-CA" sz="3600" dirty="0" smtClean="0"/>
          </a:p>
        </p:txBody>
      </p:sp>
      <p:sp>
        <p:nvSpPr>
          <p:cNvPr id="7" name="Down Arrow 6"/>
          <p:cNvSpPr/>
          <p:nvPr/>
        </p:nvSpPr>
        <p:spPr bwMode="auto">
          <a:xfrm>
            <a:off x="6477000" y="2533650"/>
            <a:ext cx="361950" cy="63817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Down Arrow 7"/>
          <p:cNvSpPr/>
          <p:nvPr/>
        </p:nvSpPr>
        <p:spPr bwMode="auto">
          <a:xfrm flipV="1">
            <a:off x="6463145" y="3802331"/>
            <a:ext cx="361950" cy="63817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42" name="Picture 2" descr="http://www.nap.edu/images/cover.php?id=9853&amp;type=covers4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70660"/>
            <a:ext cx="4010052" cy="558734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802" t="7255" r="4862" b="61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CA" sz="11500" dirty="0" smtClean="0"/>
              <a:t>Thank You!</a:t>
            </a:r>
            <a:endParaRPr lang="en-CA" sz="115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5344510"/>
            <a:ext cx="9144000" cy="1513490"/>
          </a:xfrm>
        </p:spPr>
        <p:txBody>
          <a:bodyPr/>
          <a:lstStyle/>
          <a:p>
            <a:r>
              <a:rPr lang="en-US" sz="2800" dirty="0" smtClean="0"/>
              <a:t>this presentation and materials are available at: </a:t>
            </a:r>
            <a:r>
              <a:rPr lang="en-US" sz="2800" dirty="0" smtClean="0">
                <a:hlinkClick r:id="rId2"/>
              </a:rPr>
              <a:t>www.meyercreations.com/physics</a:t>
            </a:r>
            <a:endParaRPr lang="en-US" sz="2800" dirty="0" smtClean="0"/>
          </a:p>
          <a:p>
            <a:r>
              <a:rPr lang="en-US" sz="2800" dirty="0" smtClean="0"/>
              <a:t>contact me at: </a:t>
            </a:r>
            <a:r>
              <a:rPr lang="en-US" sz="2800" dirty="0" smtClean="0">
                <a:hlinkClick r:id="rId3"/>
              </a:rPr>
              <a:t>christopher.meyer@tdsb.on.ca</a:t>
            </a:r>
            <a:endParaRPr lang="en-US" sz="2800" dirty="0" smtClean="0"/>
          </a:p>
          <a:p>
            <a:endParaRPr lang="en-US" sz="2800" dirty="0" smtClean="0"/>
          </a:p>
          <a:p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xmlns="" val="191516609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Success Criteria?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1763"/>
            <a:ext cx="8229600" cy="4389437"/>
          </a:xfrm>
        </p:spPr>
        <p:txBody>
          <a:bodyPr/>
          <a:lstStyle/>
          <a:p>
            <a:pPr algn="ctr" eaLnBrk="1" hangingPunct="1"/>
            <a:r>
              <a:rPr lang="en-US" sz="3600" dirty="0" smtClean="0"/>
              <a:t>Only a fraction of our students will “really get it”, we teach for them</a:t>
            </a:r>
          </a:p>
          <a:p>
            <a:pPr algn="ctr" eaLnBrk="1" hangingPunct="1">
              <a:buNone/>
            </a:pPr>
            <a:endParaRPr lang="en-US" sz="3600" dirty="0" smtClean="0"/>
          </a:p>
          <a:p>
            <a:pPr algn="ctr" eaLnBrk="1" hangingPunct="1">
              <a:buNone/>
            </a:pPr>
            <a:r>
              <a:rPr lang="en-US" sz="3600" dirty="0" smtClean="0"/>
              <a:t>Is that OK?</a:t>
            </a:r>
          </a:p>
          <a:p>
            <a:pPr eaLnBrk="1" hangingPunct="1"/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62865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6886</TotalTime>
  <Words>1207</Words>
  <Application>Microsoft Office PowerPoint</Application>
  <PresentationFormat>On-screen Show (4:3)</PresentationFormat>
  <Paragraphs>248</Paragraphs>
  <Slides>79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Stream</vt:lpstr>
      <vt:lpstr>Teaching:  What I Have Learned</vt:lpstr>
      <vt:lpstr>What is good teaching?</vt:lpstr>
      <vt:lpstr>Introducing, the Old Me!</vt:lpstr>
      <vt:lpstr>My Old Lessons</vt:lpstr>
      <vt:lpstr>Best Lesson Ever</vt:lpstr>
      <vt:lpstr>Slide 6</vt:lpstr>
      <vt:lpstr>What’s Going on Upstairs?</vt:lpstr>
      <vt:lpstr>Success Criteria?</vt:lpstr>
      <vt:lpstr>Slide 9</vt:lpstr>
      <vt:lpstr>Slide 10</vt:lpstr>
      <vt:lpstr>Slide 11</vt:lpstr>
      <vt:lpstr>Slide 12</vt:lpstr>
      <vt:lpstr>P21.org</vt:lpstr>
      <vt:lpstr>Slide 14</vt:lpstr>
      <vt:lpstr>What is better teaching?</vt:lpstr>
      <vt:lpstr>New England Journal of Medicine  Feb. 11, 2015</vt:lpstr>
      <vt:lpstr>Medical Study Stopped Early!</vt:lpstr>
      <vt:lpstr>Group Roles</vt:lpstr>
      <vt:lpstr>Medical Study Stopped Early!</vt:lpstr>
      <vt:lpstr>Why was this study stopped early?</vt:lpstr>
      <vt:lpstr>What is better teaching?</vt:lpstr>
      <vt:lpstr>Pre-Enlightenment Education</vt:lpstr>
      <vt:lpstr>Scientific Revolution for Teaching</vt:lpstr>
      <vt:lpstr>Insight #1</vt:lpstr>
      <vt:lpstr>The Problem with Lectures</vt:lpstr>
      <vt:lpstr>The Problem with Lectures</vt:lpstr>
      <vt:lpstr>The Problem with Lectures</vt:lpstr>
      <vt:lpstr>Education Research!</vt:lpstr>
      <vt:lpstr>Slide 29</vt:lpstr>
      <vt:lpstr>Slide 30</vt:lpstr>
      <vt:lpstr>Insight #2</vt:lpstr>
      <vt:lpstr>Education Research!</vt:lpstr>
      <vt:lpstr>What is Active Learning?</vt:lpstr>
      <vt:lpstr>Slide 34</vt:lpstr>
      <vt:lpstr>Slide 35</vt:lpstr>
      <vt:lpstr>My Traditional Lesson Structure</vt:lpstr>
      <vt:lpstr>Find Your Answer Cards</vt:lpstr>
      <vt:lpstr>A Few Questions</vt:lpstr>
      <vt:lpstr>Slide 39</vt:lpstr>
      <vt:lpstr>Slide 40</vt:lpstr>
      <vt:lpstr>Slide 41</vt:lpstr>
      <vt:lpstr>Classroom Example</vt:lpstr>
      <vt:lpstr>Group Work Test</vt:lpstr>
      <vt:lpstr>Insight #3</vt:lpstr>
      <vt:lpstr>Today’s Group Activity</vt:lpstr>
      <vt:lpstr>Slide 46</vt:lpstr>
      <vt:lpstr>Group Work Homework</vt:lpstr>
      <vt:lpstr>Structuring Group Work</vt:lpstr>
      <vt:lpstr>How well did your group work?</vt:lpstr>
      <vt:lpstr>Did you hear from each member before writing your own answers?</vt:lpstr>
      <vt:lpstr>How well did you perform your role?</vt:lpstr>
      <vt:lpstr>What can you do next time to help your group work better?</vt:lpstr>
      <vt:lpstr>Education Research!</vt:lpstr>
      <vt:lpstr>Insight #4</vt:lpstr>
      <vt:lpstr>Group Work Success?</vt:lpstr>
      <vt:lpstr>Sample Lesson 1 (Chris Meyer) </vt:lpstr>
      <vt:lpstr>Sample Lesson 1 (Chris Meyer) </vt:lpstr>
      <vt:lpstr>Sample Lesson 2 (Mike Doig)</vt:lpstr>
      <vt:lpstr>Pedagogical Question</vt:lpstr>
      <vt:lpstr>Slide 60</vt:lpstr>
      <vt:lpstr>Insight #5</vt:lpstr>
      <vt:lpstr>A Question</vt:lpstr>
      <vt:lpstr>Homework Practice</vt:lpstr>
      <vt:lpstr>Homework Practice</vt:lpstr>
      <vt:lpstr>Homework Practice</vt:lpstr>
      <vt:lpstr>Old Circular Motion Work</vt:lpstr>
      <vt:lpstr>Expert Knowledge</vt:lpstr>
      <vt:lpstr>New Circular Motion Work</vt:lpstr>
      <vt:lpstr>Conclusion</vt:lpstr>
      <vt:lpstr>The Research is Very Robust</vt:lpstr>
      <vt:lpstr>York Mills Reformed Physics</vt:lpstr>
      <vt:lpstr>What would you do?</vt:lpstr>
      <vt:lpstr>Our Challenge</vt:lpstr>
      <vt:lpstr>Our Challenge</vt:lpstr>
      <vt:lpstr>Slide 75</vt:lpstr>
      <vt:lpstr>Slide 76</vt:lpstr>
      <vt:lpstr>Recommended Reading!</vt:lpstr>
      <vt:lpstr>Slide 78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Chris Meyer</cp:lastModifiedBy>
  <cp:revision>625</cp:revision>
  <cp:lastPrinted>2014-10-16T13:09:03Z</cp:lastPrinted>
  <dcterms:created xsi:type="dcterms:W3CDTF">2011-11-28T00:45:59Z</dcterms:created>
  <dcterms:modified xsi:type="dcterms:W3CDTF">2015-04-23T02:12:34Z</dcterms:modified>
</cp:coreProperties>
</file>